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56" r:id="rId2"/>
    <p:sldId id="258"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4D6"/>
    <a:srgbClr val="E739DB"/>
    <a:srgbClr val="F18BEA"/>
    <a:srgbClr val="9966FF"/>
    <a:srgbClr val="CCCCFF"/>
    <a:srgbClr val="CCECFF"/>
    <a:srgbClr val="99CCFF"/>
    <a:srgbClr val="98D0E4"/>
    <a:srgbClr val="0099CC"/>
    <a:srgbClr val="9CDD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3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03" tIns="45702" rIns="91403"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03" tIns="45702" rIns="91403" bIns="45702" rtlCol="0"/>
          <a:lstStyle>
            <a:lvl1pPr algn="r">
              <a:defRPr sz="1200"/>
            </a:lvl1pPr>
          </a:lstStyle>
          <a:p>
            <a:fld id="{E8B162FC-5159-459A-A1B8-D5C2E920B192}" type="datetimeFigureOut">
              <a:rPr kumimoji="1" lang="ja-JP" altLang="en-US" smtClean="0"/>
              <a:t>2023/12/12</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03" tIns="45702" rIns="91403" bIns="45702"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03" tIns="45702" rIns="91403"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03" tIns="45702" rIns="91403"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03" tIns="45702" rIns="91403" bIns="45702" rtlCol="0" anchor="b"/>
          <a:lstStyle>
            <a:lvl1pPr algn="r">
              <a:defRPr sz="1200"/>
            </a:lvl1pPr>
          </a:lstStyle>
          <a:p>
            <a:fld id="{D49A4E00-8917-4267-B50D-34A3F83EEEBD}" type="slidenum">
              <a:rPr kumimoji="1" lang="ja-JP" altLang="en-US" smtClean="0"/>
              <a:t>‹#›</a:t>
            </a:fld>
            <a:endParaRPr kumimoji="1" lang="ja-JP" altLang="en-US"/>
          </a:p>
        </p:txBody>
      </p:sp>
    </p:spTree>
    <p:extLst>
      <p:ext uri="{BB962C8B-B14F-4D97-AF65-F5344CB8AC3E}">
        <p14:creationId xmlns:p14="http://schemas.microsoft.com/office/powerpoint/2010/main" val="3997503460"/>
      </p:ext>
    </p:extLst>
  </p:cSld>
  <p:clrMap bg1="lt1" tx1="dk1" bg2="lt2" tx2="dk2" accent1="accent1" accent2="accent2" accent3="accent3" accent4="accent4" accent5="accent5" accent6="accent6" hlink="hlink" folHlink="folHlink"/>
  <p:notesStyle>
    <a:lvl1pPr marL="0" algn="l" defTabSz="538667" rtl="0" eaLnBrk="1" latinLnBrk="0" hangingPunct="1">
      <a:defRPr kumimoji="1" sz="707" kern="1200">
        <a:solidFill>
          <a:schemeClr val="tx1"/>
        </a:solidFill>
        <a:latin typeface="+mn-lt"/>
        <a:ea typeface="+mn-ea"/>
        <a:cs typeface="+mn-cs"/>
      </a:defRPr>
    </a:lvl1pPr>
    <a:lvl2pPr marL="269333" algn="l" defTabSz="538667" rtl="0" eaLnBrk="1" latinLnBrk="0" hangingPunct="1">
      <a:defRPr kumimoji="1" sz="707" kern="1200">
        <a:solidFill>
          <a:schemeClr val="tx1"/>
        </a:solidFill>
        <a:latin typeface="+mn-lt"/>
        <a:ea typeface="+mn-ea"/>
        <a:cs typeface="+mn-cs"/>
      </a:defRPr>
    </a:lvl2pPr>
    <a:lvl3pPr marL="538667" algn="l" defTabSz="538667" rtl="0" eaLnBrk="1" latinLnBrk="0" hangingPunct="1">
      <a:defRPr kumimoji="1" sz="707" kern="1200">
        <a:solidFill>
          <a:schemeClr val="tx1"/>
        </a:solidFill>
        <a:latin typeface="+mn-lt"/>
        <a:ea typeface="+mn-ea"/>
        <a:cs typeface="+mn-cs"/>
      </a:defRPr>
    </a:lvl3pPr>
    <a:lvl4pPr marL="808001" algn="l" defTabSz="538667" rtl="0" eaLnBrk="1" latinLnBrk="0" hangingPunct="1">
      <a:defRPr kumimoji="1" sz="707" kern="1200">
        <a:solidFill>
          <a:schemeClr val="tx1"/>
        </a:solidFill>
        <a:latin typeface="+mn-lt"/>
        <a:ea typeface="+mn-ea"/>
        <a:cs typeface="+mn-cs"/>
      </a:defRPr>
    </a:lvl4pPr>
    <a:lvl5pPr marL="1077335" algn="l" defTabSz="538667" rtl="0" eaLnBrk="1" latinLnBrk="0" hangingPunct="1">
      <a:defRPr kumimoji="1" sz="707" kern="1200">
        <a:solidFill>
          <a:schemeClr val="tx1"/>
        </a:solidFill>
        <a:latin typeface="+mn-lt"/>
        <a:ea typeface="+mn-ea"/>
        <a:cs typeface="+mn-cs"/>
      </a:defRPr>
    </a:lvl5pPr>
    <a:lvl6pPr marL="1346668" algn="l" defTabSz="538667" rtl="0" eaLnBrk="1" latinLnBrk="0" hangingPunct="1">
      <a:defRPr kumimoji="1" sz="707" kern="1200">
        <a:solidFill>
          <a:schemeClr val="tx1"/>
        </a:solidFill>
        <a:latin typeface="+mn-lt"/>
        <a:ea typeface="+mn-ea"/>
        <a:cs typeface="+mn-cs"/>
      </a:defRPr>
    </a:lvl6pPr>
    <a:lvl7pPr marL="1616001" algn="l" defTabSz="538667" rtl="0" eaLnBrk="1" latinLnBrk="0" hangingPunct="1">
      <a:defRPr kumimoji="1" sz="707" kern="1200">
        <a:solidFill>
          <a:schemeClr val="tx1"/>
        </a:solidFill>
        <a:latin typeface="+mn-lt"/>
        <a:ea typeface="+mn-ea"/>
        <a:cs typeface="+mn-cs"/>
      </a:defRPr>
    </a:lvl7pPr>
    <a:lvl8pPr marL="1885336" algn="l" defTabSz="538667" rtl="0" eaLnBrk="1" latinLnBrk="0" hangingPunct="1">
      <a:defRPr kumimoji="1" sz="707" kern="1200">
        <a:solidFill>
          <a:schemeClr val="tx1"/>
        </a:solidFill>
        <a:latin typeface="+mn-lt"/>
        <a:ea typeface="+mn-ea"/>
        <a:cs typeface="+mn-cs"/>
      </a:defRPr>
    </a:lvl8pPr>
    <a:lvl9pPr marL="2154669" algn="l" defTabSz="538667" rtl="0" eaLnBrk="1" latinLnBrk="0" hangingPunct="1">
      <a:defRPr kumimoji="1"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1981535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97914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13889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4240631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1761283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66563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3191044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1041890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3779190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1552733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F733B86-8A09-49DD-B5F0-774737D11666}" type="datetimeFigureOut">
              <a:rPr kumimoji="1" lang="ja-JP" altLang="en-US" smtClean="0"/>
              <a:t>2023/12/12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58427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F733B86-8A09-49DD-B5F0-774737D11666}" type="datetimeFigureOut">
              <a:rPr kumimoji="1" lang="ja-JP" altLang="en-US" smtClean="0"/>
              <a:t>2023/12/12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0F5E98-B54F-4057-BC50-D5C18F5028B8}" type="slidenum">
              <a:rPr kumimoji="1" lang="ja-JP" altLang="en-US" smtClean="0"/>
              <a:t>‹#›</a:t>
            </a:fld>
            <a:endParaRPr kumimoji="1" lang="ja-JP" altLang="en-US"/>
          </a:p>
        </p:txBody>
      </p:sp>
    </p:spTree>
    <p:extLst>
      <p:ext uri="{BB962C8B-B14F-4D97-AF65-F5344CB8AC3E}">
        <p14:creationId xmlns:p14="http://schemas.microsoft.com/office/powerpoint/2010/main" val="184136601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hyperlink" Target="https://forms.gle/feXUFTJc6bfq8P5U9"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4249491-76A1-5F1F-92D4-726A6F53C0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flipV="1">
            <a:off x="-1536431" y="1498920"/>
            <a:ext cx="9905998" cy="6882869"/>
          </a:xfrm>
          <a:prstGeom prst="rect">
            <a:avLst/>
          </a:prstGeom>
        </p:spPr>
      </p:pic>
      <p:sp>
        <p:nvSpPr>
          <p:cNvPr id="9" name="テキスト ボックス 8">
            <a:extLst>
              <a:ext uri="{FF2B5EF4-FFF2-40B4-BE49-F238E27FC236}">
                <a16:creationId xmlns:a16="http://schemas.microsoft.com/office/drawing/2014/main" id="{ABB5CD2A-C0B0-A97E-264E-8960427F4D01}"/>
              </a:ext>
            </a:extLst>
          </p:cNvPr>
          <p:cNvSpPr txBox="1"/>
          <p:nvPr/>
        </p:nvSpPr>
        <p:spPr>
          <a:xfrm>
            <a:off x="417503" y="3162597"/>
            <a:ext cx="5611193" cy="820096"/>
          </a:xfrm>
          <a:prstGeom prst="rect">
            <a:avLst/>
          </a:prstGeom>
          <a:noFill/>
        </p:spPr>
        <p:txBody>
          <a:bodyPr wrap="square">
            <a:spAutoFit/>
          </a:bodyPr>
          <a:lstStyle/>
          <a:p>
            <a:pPr indent="95252" algn="just"/>
            <a:r>
              <a:rPr lang="en-US" altLang="ja-JP" sz="1429" b="1" kern="100" dirty="0">
                <a:solidFill>
                  <a:srgbClr val="9966FF"/>
                </a:solidFill>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 </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道総研工業試験場では、道内中小企業の技術力の向上と地域産業の振興発展を図るため、</a:t>
            </a:r>
            <a:r>
              <a:rPr lang="ja-JP" altLang="en-US"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月</a:t>
            </a:r>
            <a:r>
              <a:rPr lang="en-US"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12</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日</a:t>
            </a:r>
            <a:r>
              <a:rPr lang="en-US"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金</a:t>
            </a:r>
            <a:r>
              <a:rPr lang="en-US"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に</a:t>
            </a:r>
            <a:r>
              <a:rPr lang="ja-JP" altLang="en-US"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十勝産業振興センター</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にて、移動工業試験場を開催いたします。</a:t>
            </a:r>
            <a:endParaRPr lang="ja-JP" altLang="ja-JP" sz="11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en-US"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今回の移動工業試験場は、</a:t>
            </a:r>
            <a:r>
              <a:rPr lang="ja-JP" altLang="en-US"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様々な業種の皆様にご参考としていただける</a:t>
            </a:r>
            <a:r>
              <a:rPr lang="ja-JP" altLang="ja-JP" sz="1100" b="1" kern="100" dirty="0">
                <a:latin typeface="BIZ UDゴシック" panose="020B0400000000000000" pitchFamily="49" charset="-128"/>
                <a:ea typeface="BIZ UDゴシック" panose="020B0400000000000000" pitchFamily="49" charset="-128"/>
                <a:cs typeface="Times New Roman" panose="02020603050405020304" pitchFamily="18" charset="0"/>
              </a:rPr>
              <a:t>内容となっています。たくさんの皆さまのご参加をお待ちしております。</a:t>
            </a:r>
            <a:endParaRPr lang="ja-JP" altLang="ja-JP" sz="11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graphicFrame>
        <p:nvGraphicFramePr>
          <p:cNvPr id="11" name="表 11">
            <a:extLst>
              <a:ext uri="{FF2B5EF4-FFF2-40B4-BE49-F238E27FC236}">
                <a16:creationId xmlns:a16="http://schemas.microsoft.com/office/drawing/2014/main" id="{3F9E19E2-1D89-47E5-E617-84CF70485B4D}"/>
              </a:ext>
            </a:extLst>
          </p:cNvPr>
          <p:cNvGraphicFramePr>
            <a:graphicFrameLocks noGrp="1"/>
          </p:cNvGraphicFramePr>
          <p:nvPr>
            <p:extLst>
              <p:ext uri="{D42A27DB-BD31-4B8C-83A1-F6EECF244321}">
                <p14:modId xmlns:p14="http://schemas.microsoft.com/office/powerpoint/2010/main" val="3051584992"/>
              </p:ext>
            </p:extLst>
          </p:nvPr>
        </p:nvGraphicFramePr>
        <p:xfrm>
          <a:off x="1365337" y="3899856"/>
          <a:ext cx="5646108" cy="6112328"/>
        </p:xfrm>
        <a:graphic>
          <a:graphicData uri="http://schemas.openxmlformats.org/drawingml/2006/table">
            <a:tbl>
              <a:tblPr firstRow="1" bandRow="1">
                <a:tableStyleId>{5C22544A-7EE6-4342-B048-85BDC9FD1C3A}</a:tableStyleId>
              </a:tblPr>
              <a:tblGrid>
                <a:gridCol w="5646108">
                  <a:extLst>
                    <a:ext uri="{9D8B030D-6E8A-4147-A177-3AD203B41FA5}">
                      <a16:colId xmlns:a16="http://schemas.microsoft.com/office/drawing/2014/main" val="127228370"/>
                    </a:ext>
                  </a:extLst>
                </a:gridCol>
              </a:tblGrid>
              <a:tr h="4404413">
                <a:tc>
                  <a:txBody>
                    <a:bodyPr/>
                    <a:lstStyle/>
                    <a:p>
                      <a:endParaRPr kumimoji="1" lang="en-US" altLang="ja-JP" sz="2400" dirty="0">
                        <a:solidFill>
                          <a:schemeClr val="accent1">
                            <a:lumMod val="75000"/>
                          </a:schemeClr>
                        </a:solidFill>
                        <a:latin typeface="UD デジタル 教科書体 NP-B" panose="02020700000000000000" pitchFamily="18" charset="-128"/>
                        <a:ea typeface="UD デジタル 教科書体 NP-B" panose="02020700000000000000" pitchFamily="18" charset="-128"/>
                      </a:endParaRPr>
                    </a:p>
                    <a:p>
                      <a:r>
                        <a:rPr kumimoji="1" lang="ja-JP" altLang="en-US" sz="2400" dirty="0">
                          <a:solidFill>
                            <a:srgbClr val="E739DB"/>
                          </a:solidFill>
                          <a:latin typeface="BIZ UDゴシック" panose="020B0400000000000000" pitchFamily="49" charset="-128"/>
                          <a:ea typeface="BIZ UDゴシック" panose="020B0400000000000000" pitchFamily="49" charset="-128"/>
                        </a:rPr>
                        <a:t>食品製造業のＤＸに向けた</a:t>
                      </a:r>
                      <a:endParaRPr kumimoji="1" lang="en-US" altLang="ja-JP" sz="2400" dirty="0">
                        <a:solidFill>
                          <a:srgbClr val="E739DB"/>
                        </a:solidFill>
                        <a:latin typeface="BIZ UDゴシック" panose="020B0400000000000000" pitchFamily="49" charset="-128"/>
                        <a:ea typeface="BIZ UDゴシック" panose="020B0400000000000000" pitchFamily="49" charset="-128"/>
                      </a:endParaRPr>
                    </a:p>
                    <a:p>
                      <a:r>
                        <a:rPr kumimoji="1" lang="ja-JP" altLang="en-US" sz="2400" dirty="0">
                          <a:solidFill>
                            <a:srgbClr val="E739DB"/>
                          </a:solidFill>
                          <a:latin typeface="BIZ UDゴシック" panose="020B0400000000000000" pitchFamily="49" charset="-128"/>
                          <a:ea typeface="BIZ UDゴシック" panose="020B0400000000000000" pitchFamily="49" charset="-128"/>
                        </a:rPr>
                        <a:t>自動計測技術の開発</a:t>
                      </a:r>
                      <a:endParaRPr kumimoji="1" lang="en-US" altLang="ja-JP" sz="2400" dirty="0">
                        <a:solidFill>
                          <a:srgbClr val="E739DB"/>
                        </a:solidFill>
                        <a:latin typeface="BIZ UDゴシック" panose="020B0400000000000000" pitchFamily="49" charset="-128"/>
                        <a:ea typeface="BIZ UDゴシック" panose="020B0400000000000000" pitchFamily="49" charset="-128"/>
                      </a:endParaRPr>
                    </a:p>
                    <a:p>
                      <a:r>
                        <a:rPr kumimoji="1" lang="ja-JP" altLang="en-US" sz="1400" dirty="0">
                          <a:solidFill>
                            <a:srgbClr val="E739DB"/>
                          </a:solidFill>
                          <a:latin typeface="BIZ UDゴシック" panose="020B0400000000000000" pitchFamily="49" charset="-128"/>
                          <a:ea typeface="BIZ UDゴシック" panose="020B0400000000000000" pitchFamily="49" charset="-128"/>
                        </a:rPr>
                        <a:t>産業システム部情報システムグループ　</a:t>
                      </a:r>
                      <a:endParaRPr kumimoji="1" lang="en-US" altLang="ja-JP" sz="1400" dirty="0">
                        <a:solidFill>
                          <a:srgbClr val="E739DB"/>
                        </a:solidFill>
                        <a:latin typeface="BIZ UDゴシック" panose="020B0400000000000000" pitchFamily="49" charset="-128"/>
                        <a:ea typeface="BIZ UDゴシック" panose="020B0400000000000000" pitchFamily="49" charset="-128"/>
                      </a:endParaRPr>
                    </a:p>
                    <a:p>
                      <a:r>
                        <a:rPr kumimoji="1" lang="ja-JP" altLang="en-US" sz="1400" dirty="0">
                          <a:solidFill>
                            <a:srgbClr val="E739DB"/>
                          </a:solidFill>
                          <a:latin typeface="BIZ UDゴシック" panose="020B0400000000000000" pitchFamily="49" charset="-128"/>
                          <a:ea typeface="BIZ UDゴシック" panose="020B0400000000000000" pitchFamily="49" charset="-128"/>
                        </a:rPr>
                        <a:t>主査　飯島　俊匡</a:t>
                      </a:r>
                      <a:endParaRPr kumimoji="1" lang="en-US" altLang="ja-JP" sz="1400" dirty="0">
                        <a:solidFill>
                          <a:srgbClr val="E739DB"/>
                        </a:solidFill>
                        <a:latin typeface="BIZ UDゴシック" panose="020B0400000000000000" pitchFamily="49" charset="-128"/>
                        <a:ea typeface="BIZ UDゴシック" panose="020B0400000000000000" pitchFamily="49" charset="-128"/>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食品製造業においてＤＸ（デジタルトランスフォーメーション）を推進し、</a:t>
                      </a:r>
                      <a:endParaRPr kumimoji="1" lang="en-US" altLang="ja-JP" sz="11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生産性の向上や人手不足に対応するため、</a:t>
                      </a:r>
                      <a:endParaRPr kumimoji="1" lang="en-US" altLang="ja-JP" sz="11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685800" rtl="0" eaLnBrk="1" fontAlgn="auto" latinLnBrk="0" hangingPunct="1">
                        <a:lnSpc>
                          <a:spcPct val="15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BIZ UDゴシック" panose="020B0400000000000000" pitchFamily="49" charset="-128"/>
                          <a:ea typeface="BIZ UDゴシック" panose="020B0400000000000000" pitchFamily="49" charset="-128"/>
                          <a:cs typeface="+mn-cs"/>
                        </a:rPr>
                        <a:t>原材料の品質検査を自動化する最新技術などを紹介します。</a:t>
                      </a:r>
                    </a:p>
                    <a:p>
                      <a:endParaRPr kumimoji="1" lang="en-US" altLang="ja-JP" sz="1700" dirty="0">
                        <a:solidFill>
                          <a:schemeClr val="accent1">
                            <a:lumMod val="60000"/>
                            <a:lumOff val="40000"/>
                          </a:schemeClr>
                        </a:solidFill>
                        <a:latin typeface="UD デジタル 教科書体 NP-B" panose="02020700000000000000" pitchFamily="18" charset="-128"/>
                        <a:ea typeface="UD デジタル 教科書体 NP-B" panose="02020700000000000000" pitchFamily="18" charset="-128"/>
                      </a:endParaRPr>
                    </a:p>
                    <a:p>
                      <a:r>
                        <a:rPr kumimoji="1" lang="ja-JP" altLang="en-US" sz="2400" dirty="0">
                          <a:solidFill>
                            <a:srgbClr val="E424D6"/>
                          </a:solidFill>
                          <a:latin typeface="BIZ UDゴシック" panose="020B0400000000000000" pitchFamily="49" charset="-128"/>
                          <a:ea typeface="BIZ UDゴシック" panose="020B0400000000000000" pitchFamily="49" charset="-128"/>
                        </a:rPr>
                        <a:t>ブランドづくりの考え方・進め方</a:t>
                      </a:r>
                      <a:endParaRPr kumimoji="1" lang="en-US" altLang="ja-JP" sz="2400" dirty="0">
                        <a:solidFill>
                          <a:srgbClr val="E424D6"/>
                        </a:solidFill>
                        <a:latin typeface="BIZ UDゴシック" panose="020B0400000000000000" pitchFamily="49" charset="-128"/>
                        <a:ea typeface="BIZ UDゴシック" panose="020B0400000000000000" pitchFamily="49" charset="-128"/>
                      </a:endParaRPr>
                    </a:p>
                    <a:p>
                      <a:r>
                        <a:rPr kumimoji="1" lang="ja-JP" altLang="en-US" sz="1400" dirty="0">
                          <a:solidFill>
                            <a:srgbClr val="E424D6"/>
                          </a:solidFill>
                          <a:latin typeface="BIZ UDゴシック" panose="020B0400000000000000" pitchFamily="49" charset="-128"/>
                          <a:ea typeface="BIZ UDゴシック" panose="020B0400000000000000" pitchFamily="49" charset="-128"/>
                        </a:rPr>
                        <a:t>ものづくり支援センター　開発推進部　</a:t>
                      </a:r>
                      <a:endParaRPr kumimoji="1" lang="en-US" altLang="ja-JP" sz="1400" dirty="0">
                        <a:solidFill>
                          <a:srgbClr val="E424D6"/>
                        </a:solidFill>
                        <a:latin typeface="BIZ UDゴシック" panose="020B0400000000000000" pitchFamily="49" charset="-128"/>
                        <a:ea typeface="BIZ UDゴシック" panose="020B0400000000000000" pitchFamily="49" charset="-128"/>
                      </a:endParaRPr>
                    </a:p>
                    <a:p>
                      <a:r>
                        <a:rPr kumimoji="1" lang="ja-JP" altLang="en-US" sz="1400" dirty="0">
                          <a:solidFill>
                            <a:srgbClr val="E424D6"/>
                          </a:solidFill>
                          <a:latin typeface="BIZ UDゴシック" panose="020B0400000000000000" pitchFamily="49" charset="-128"/>
                          <a:ea typeface="BIZ UDゴシック" panose="020B0400000000000000" pitchFamily="49" charset="-128"/>
                        </a:rPr>
                        <a:t>研究主幹　万城目　聡</a:t>
                      </a:r>
                      <a:endParaRPr kumimoji="1" lang="en-US" altLang="ja-JP" sz="1400" dirty="0">
                        <a:solidFill>
                          <a:srgbClr val="E424D6"/>
                        </a:solidFill>
                        <a:latin typeface="BIZ UDゴシック" panose="020B0400000000000000" pitchFamily="49" charset="-128"/>
                        <a:ea typeface="BIZ UDゴシック" panose="020B0400000000000000" pitchFamily="49" charset="-128"/>
                      </a:endParaRPr>
                    </a:p>
                    <a:p>
                      <a:pPr marL="0" indent="0">
                        <a:lnSpc>
                          <a:spcPct val="150000"/>
                        </a:lnSpc>
                      </a:pPr>
                      <a:r>
                        <a:rPr kumimoji="1" lang="ja-JP" altLang="en-US" sz="1100" b="0" dirty="0">
                          <a:solidFill>
                            <a:schemeClr val="tx1"/>
                          </a:solidFill>
                          <a:latin typeface="BIZ UDゴシック" panose="020B0400000000000000" pitchFamily="49" charset="-128"/>
                          <a:ea typeface="BIZ UDゴシック" panose="020B0400000000000000" pitchFamily="49" charset="-128"/>
                        </a:rPr>
                        <a:t>これからブランドづくりに取り組む方を対象に、ブランドについて知って</a:t>
                      </a:r>
                      <a:br>
                        <a:rPr kumimoji="1" lang="en-US" altLang="ja-JP" sz="1100" b="0" dirty="0">
                          <a:solidFill>
                            <a:schemeClr val="tx1"/>
                          </a:solidFill>
                          <a:latin typeface="BIZ UDゴシック" panose="020B0400000000000000" pitchFamily="49" charset="-128"/>
                          <a:ea typeface="BIZ UDゴシック" panose="020B0400000000000000" pitchFamily="49" charset="-128"/>
                        </a:rPr>
                      </a:br>
                      <a:r>
                        <a:rPr kumimoji="1" lang="ja-JP" altLang="en-US" sz="1100" b="0" dirty="0">
                          <a:solidFill>
                            <a:schemeClr val="tx1"/>
                          </a:solidFill>
                          <a:latin typeface="BIZ UDゴシック" panose="020B0400000000000000" pitchFamily="49" charset="-128"/>
                          <a:ea typeface="BIZ UDゴシック" panose="020B0400000000000000" pitchFamily="49" charset="-128"/>
                        </a:rPr>
                        <a:t>おいていただきたい基礎的な知識と商品開発などの参考事例をご紹介します。</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p>
                      <a:pPr marL="357188" marR="0" lvl="0" indent="0" algn="l" defTabSz="121917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9966FF"/>
                        </a:solidFill>
                        <a:latin typeface="BIZ UDゴシック" panose="020B0400000000000000" pitchFamily="49" charset="-128"/>
                        <a:ea typeface="BIZ UDゴシック" panose="020B0400000000000000" pitchFamily="49" charset="-128"/>
                      </a:endParaRPr>
                    </a:p>
                    <a:p>
                      <a:pPr marL="357188" marR="0" lvl="0" indent="0" algn="l" defTabSz="1219170" rtl="0" eaLnBrk="1" fontAlgn="auto" latinLnBrk="0" hangingPunct="1">
                        <a:lnSpc>
                          <a:spcPct val="100000"/>
                        </a:lnSpc>
                        <a:spcBef>
                          <a:spcPts val="0"/>
                        </a:spcBef>
                        <a:spcAft>
                          <a:spcPts val="0"/>
                        </a:spcAft>
                        <a:buClrTx/>
                        <a:buSzTx/>
                        <a:buFontTx/>
                        <a:buNone/>
                        <a:tabLst/>
                        <a:defRPr/>
                      </a:pPr>
                      <a:endParaRPr kumimoji="1" lang="en-US" altLang="ja-JP" sz="1400" dirty="0">
                        <a:solidFill>
                          <a:srgbClr val="9966FF"/>
                        </a:solidFill>
                        <a:latin typeface="BIZ UDゴシック" panose="020B0400000000000000" pitchFamily="49" charset="-128"/>
                        <a:ea typeface="BIZ UDゴシック" panose="020B0400000000000000" pitchFamily="49"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rgbClr val="7030A0"/>
                          </a:solidFill>
                          <a:latin typeface="BIZ UDゴシック" panose="020B0400000000000000" pitchFamily="49" charset="-128"/>
                          <a:ea typeface="BIZ UDゴシック" panose="020B0400000000000000" pitchFamily="49" charset="-128"/>
                        </a:rPr>
                        <a:t>※</a:t>
                      </a:r>
                      <a:r>
                        <a:rPr kumimoji="1" lang="ja-JP" altLang="en-US" sz="1100" b="0" dirty="0">
                          <a:solidFill>
                            <a:srgbClr val="7030A0"/>
                          </a:solidFill>
                          <a:latin typeface="BIZ UDゴシック" panose="020B0400000000000000" pitchFamily="49" charset="-128"/>
                          <a:ea typeface="BIZ UDゴシック" panose="020B0400000000000000" pitchFamily="49" charset="-128"/>
                        </a:rPr>
                        <a:t>その他、関係機関からの業務紹介がございます。</a:t>
                      </a:r>
                      <a:endParaRPr kumimoji="1" lang="en-US" altLang="ja-JP" sz="1100" b="0" dirty="0">
                        <a:solidFill>
                          <a:srgbClr val="7030A0"/>
                        </a:solidFill>
                        <a:latin typeface="BIZ UDゴシック" panose="020B0400000000000000" pitchFamily="49" charset="-128"/>
                        <a:ea typeface="BIZ UDゴシック" panose="020B0400000000000000" pitchFamily="49" charset="-128"/>
                      </a:endParaRPr>
                    </a:p>
                    <a:p>
                      <a:endParaRPr kumimoji="1" lang="en-US" altLang="ja-JP" sz="1700" dirty="0">
                        <a:solidFill>
                          <a:schemeClr val="accent2">
                            <a:lumMod val="50000"/>
                          </a:schemeClr>
                        </a:solidFill>
                      </a:endParaRPr>
                    </a:p>
                    <a:p>
                      <a:endParaRPr kumimoji="1" lang="en-US" altLang="ja-JP" sz="1700" dirty="0">
                        <a:solidFill>
                          <a:schemeClr val="accent2">
                            <a:lumMod val="50000"/>
                          </a:schemeClr>
                        </a:solidFill>
                      </a:endParaRPr>
                    </a:p>
                    <a:p>
                      <a:endParaRPr kumimoji="1" lang="ja-JP" altLang="en-US" sz="1700" dirty="0">
                        <a:solidFill>
                          <a:schemeClr val="accent2">
                            <a:lumMod val="50000"/>
                          </a:schemeClr>
                        </a:solidFill>
                      </a:endParaRPr>
                    </a:p>
                    <a:p>
                      <a:endParaRPr kumimoji="1" lang="ja-JP" altLang="en-US" sz="1700" dirty="0">
                        <a:solidFill>
                          <a:schemeClr val="tx1"/>
                        </a:solidFill>
                      </a:endParaRPr>
                    </a:p>
                  </a:txBody>
                  <a:tcPr marL="65314" marR="65314" marT="32657" marB="32657">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9362010"/>
                  </a:ext>
                </a:extLst>
              </a:tr>
              <a:tr h="388989">
                <a:tc>
                  <a:txBody>
                    <a:bodyPr/>
                    <a:lstStyle/>
                    <a:p>
                      <a:endParaRPr kumimoji="1" lang="en-US" altLang="ja-JP" sz="1700" dirty="0">
                        <a:solidFill>
                          <a:schemeClr val="tx1"/>
                        </a:solidFill>
                      </a:endParaRPr>
                    </a:p>
                    <a:p>
                      <a:endParaRPr kumimoji="1" lang="ja-JP" altLang="en-US" sz="1700" dirty="0">
                        <a:solidFill>
                          <a:schemeClr val="tx1"/>
                        </a:solidFill>
                      </a:endParaRPr>
                    </a:p>
                  </a:txBody>
                  <a:tcPr marL="65314" marR="65314" marT="32657" marB="32657">
                    <a:lnL w="57150" cap="flat" cmpd="sng" algn="ctr">
                      <a:noFill/>
                      <a:prstDash val="solid"/>
                      <a:round/>
                      <a:headEnd type="none" w="med" len="med"/>
                      <a:tailEnd type="none" w="med" len="med"/>
                    </a:lnL>
                    <a:lnR w="57150" cap="flat" cmpd="sng" algn="ctr">
                      <a:noFill/>
                      <a:prstDash val="solid"/>
                      <a:round/>
                      <a:headEnd type="none" w="med" len="med"/>
                      <a:tailEnd type="none" w="med" len="med"/>
                    </a:lnR>
                    <a:lnT w="5715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59647638"/>
                  </a:ext>
                </a:extLst>
              </a:tr>
            </a:tbl>
          </a:graphicData>
        </a:graphic>
      </p:graphicFrame>
      <p:pic>
        <p:nvPicPr>
          <p:cNvPr id="7" name="図 6">
            <a:extLst>
              <a:ext uri="{FF2B5EF4-FFF2-40B4-BE49-F238E27FC236}">
                <a16:creationId xmlns:a16="http://schemas.microsoft.com/office/drawing/2014/main" id="{CD862D8E-BD8C-09BD-6264-C79FB638A5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23055" y="213418"/>
            <a:ext cx="789643" cy="870311"/>
          </a:xfrm>
          <a:prstGeom prst="rect">
            <a:avLst/>
          </a:prstGeom>
        </p:spPr>
      </p:pic>
      <p:sp>
        <p:nvSpPr>
          <p:cNvPr id="13" name="正方形/長方形 12">
            <a:extLst>
              <a:ext uri="{FF2B5EF4-FFF2-40B4-BE49-F238E27FC236}">
                <a16:creationId xmlns:a16="http://schemas.microsoft.com/office/drawing/2014/main" id="{A87B88E0-BBF2-7253-282E-A4619CBA7F28}"/>
              </a:ext>
            </a:extLst>
          </p:cNvPr>
          <p:cNvSpPr/>
          <p:nvPr/>
        </p:nvSpPr>
        <p:spPr>
          <a:xfrm>
            <a:off x="792466" y="1101514"/>
            <a:ext cx="5262979" cy="646331"/>
          </a:xfrm>
          <a:prstGeom prst="rect">
            <a:avLst/>
          </a:prstGeom>
          <a:noFill/>
        </p:spPr>
        <p:txBody>
          <a:bodyPr wrap="none" lIns="91440" tIns="45720" rIns="91440" bIns="45720">
            <a:spAutoFit/>
          </a:bodyPr>
          <a:lstStyle/>
          <a:p>
            <a:pPr algn="ctr"/>
            <a:r>
              <a:rPr lang="ja-JP" altLang="en-US" sz="3600" b="1" dirty="0">
                <a:ln w="0"/>
                <a:solidFill>
                  <a:srgbClr val="9966FF"/>
                </a:solidFill>
                <a:effectLst>
                  <a:reflection blurRad="6350" stA="53000" endA="300" endPos="35500" dir="5400000" sy="-90000" algn="bl" rotWithShape="0"/>
                </a:effectLst>
              </a:rPr>
              <a:t>移動工業試験場（帯広）</a:t>
            </a:r>
          </a:p>
        </p:txBody>
      </p:sp>
      <p:sp>
        <p:nvSpPr>
          <p:cNvPr id="14" name="テキスト ボックス 13">
            <a:extLst>
              <a:ext uri="{FF2B5EF4-FFF2-40B4-BE49-F238E27FC236}">
                <a16:creationId xmlns:a16="http://schemas.microsoft.com/office/drawing/2014/main" id="{C9358348-5459-0943-C656-A1714B29B42C}"/>
              </a:ext>
            </a:extLst>
          </p:cNvPr>
          <p:cNvSpPr txBox="1"/>
          <p:nvPr/>
        </p:nvSpPr>
        <p:spPr>
          <a:xfrm>
            <a:off x="517876" y="1953198"/>
            <a:ext cx="6109365" cy="1292662"/>
          </a:xfrm>
          <a:prstGeom prst="rect">
            <a:avLst/>
          </a:prstGeom>
          <a:noFill/>
        </p:spPr>
        <p:txBody>
          <a:bodyPr wrap="none" rtlCol="0">
            <a:spAutoFit/>
          </a:bodyPr>
          <a:lstStyle/>
          <a:p>
            <a:r>
              <a:rPr kumimoji="1" lang="ja-JP" altLang="en-US" sz="2200" b="1" dirty="0">
                <a:solidFill>
                  <a:srgbClr val="E424D6"/>
                </a:solidFill>
                <a:latin typeface="BIZ UDゴシック" panose="020B0400000000000000" pitchFamily="49" charset="-128"/>
                <a:ea typeface="BIZ UDゴシック" panose="020B0400000000000000" pitchFamily="49" charset="-128"/>
              </a:rPr>
              <a:t>日時　令和６年１月</a:t>
            </a:r>
            <a:r>
              <a:rPr kumimoji="1" lang="en-US" altLang="ja-JP" sz="2200" b="1" dirty="0">
                <a:solidFill>
                  <a:srgbClr val="E424D6"/>
                </a:solidFill>
                <a:latin typeface="BIZ UDゴシック" panose="020B0400000000000000" pitchFamily="49" charset="-128"/>
                <a:ea typeface="BIZ UDゴシック" panose="020B0400000000000000" pitchFamily="49" charset="-128"/>
              </a:rPr>
              <a:t>12</a:t>
            </a:r>
            <a:r>
              <a:rPr kumimoji="1" lang="ja-JP" altLang="en-US" sz="2200" b="1" dirty="0">
                <a:solidFill>
                  <a:srgbClr val="E424D6"/>
                </a:solidFill>
                <a:latin typeface="BIZ UDゴシック" panose="020B0400000000000000" pitchFamily="49" charset="-128"/>
                <a:ea typeface="BIZ UDゴシック" panose="020B0400000000000000" pitchFamily="49" charset="-128"/>
              </a:rPr>
              <a:t>日（金）</a:t>
            </a:r>
            <a:r>
              <a:rPr kumimoji="1" lang="en-US" altLang="ja-JP" sz="2200" b="1" dirty="0">
                <a:solidFill>
                  <a:srgbClr val="E424D6"/>
                </a:solidFill>
                <a:latin typeface="BIZ UDゴシック" panose="020B0400000000000000" pitchFamily="49" charset="-128"/>
                <a:ea typeface="BIZ UDゴシック" panose="020B0400000000000000" pitchFamily="49" charset="-128"/>
              </a:rPr>
              <a:t>13</a:t>
            </a:r>
            <a:r>
              <a:rPr kumimoji="1" lang="ja-JP" altLang="en-US" sz="2200" b="1" dirty="0">
                <a:solidFill>
                  <a:srgbClr val="E424D6"/>
                </a:solidFill>
                <a:latin typeface="BIZ UDゴシック" panose="020B0400000000000000" pitchFamily="49" charset="-128"/>
                <a:ea typeface="BIZ UDゴシック" panose="020B0400000000000000" pitchFamily="49" charset="-128"/>
              </a:rPr>
              <a:t>：</a:t>
            </a:r>
            <a:r>
              <a:rPr kumimoji="1" lang="en-US" altLang="ja-JP" sz="2200" b="1" dirty="0">
                <a:solidFill>
                  <a:srgbClr val="E424D6"/>
                </a:solidFill>
                <a:latin typeface="BIZ UDゴシック" panose="020B0400000000000000" pitchFamily="49" charset="-128"/>
                <a:ea typeface="BIZ UDゴシック" panose="020B0400000000000000" pitchFamily="49" charset="-128"/>
              </a:rPr>
              <a:t>30</a:t>
            </a:r>
            <a:r>
              <a:rPr kumimoji="1" lang="ja-JP" altLang="en-US" sz="2200" b="1" dirty="0">
                <a:solidFill>
                  <a:srgbClr val="E424D6"/>
                </a:solidFill>
                <a:latin typeface="BIZ UDゴシック" panose="020B0400000000000000" pitchFamily="49" charset="-128"/>
                <a:ea typeface="BIZ UDゴシック" panose="020B0400000000000000" pitchFamily="49" charset="-128"/>
              </a:rPr>
              <a:t>～</a:t>
            </a:r>
            <a:r>
              <a:rPr kumimoji="1" lang="en-US" altLang="ja-JP" sz="2200" b="1" dirty="0">
                <a:solidFill>
                  <a:srgbClr val="E424D6"/>
                </a:solidFill>
                <a:latin typeface="BIZ UDゴシック" panose="020B0400000000000000" pitchFamily="49" charset="-128"/>
                <a:ea typeface="BIZ UDゴシック" panose="020B0400000000000000" pitchFamily="49" charset="-128"/>
              </a:rPr>
              <a:t>15</a:t>
            </a:r>
            <a:r>
              <a:rPr kumimoji="1" lang="ja-JP" altLang="en-US" sz="2200" b="1" dirty="0">
                <a:solidFill>
                  <a:srgbClr val="E424D6"/>
                </a:solidFill>
                <a:latin typeface="BIZ UDゴシック" panose="020B0400000000000000" pitchFamily="49" charset="-128"/>
                <a:ea typeface="BIZ UDゴシック" panose="020B0400000000000000" pitchFamily="49" charset="-128"/>
              </a:rPr>
              <a:t>：</a:t>
            </a:r>
            <a:r>
              <a:rPr kumimoji="1" lang="en-US" altLang="ja-JP" sz="2200" b="1" dirty="0">
                <a:solidFill>
                  <a:srgbClr val="E424D6"/>
                </a:solidFill>
                <a:latin typeface="BIZ UDゴシック" panose="020B0400000000000000" pitchFamily="49" charset="-128"/>
                <a:ea typeface="BIZ UDゴシック" panose="020B0400000000000000" pitchFamily="49" charset="-128"/>
              </a:rPr>
              <a:t>30</a:t>
            </a:r>
          </a:p>
          <a:p>
            <a:r>
              <a:rPr kumimoji="1" lang="ja-JP" altLang="en-US" sz="2200" b="1" dirty="0">
                <a:solidFill>
                  <a:srgbClr val="E424D6"/>
                </a:solidFill>
                <a:latin typeface="BIZ UDゴシック" panose="020B0400000000000000" pitchFamily="49" charset="-128"/>
                <a:ea typeface="BIZ UDゴシック" panose="020B0400000000000000" pitchFamily="49" charset="-128"/>
              </a:rPr>
              <a:t>会場　十勝産業振興センター２階　大会議室</a:t>
            </a:r>
            <a:endParaRPr kumimoji="1" lang="en-US" altLang="ja-JP" sz="2200" b="1" dirty="0">
              <a:solidFill>
                <a:srgbClr val="E424D6"/>
              </a:solidFill>
              <a:latin typeface="BIZ UDゴシック" panose="020B0400000000000000" pitchFamily="49" charset="-128"/>
              <a:ea typeface="BIZ UDゴシック" panose="020B0400000000000000" pitchFamily="49" charset="-128"/>
            </a:endParaRPr>
          </a:p>
          <a:p>
            <a:r>
              <a:rPr kumimoji="1" lang="ja-JP" altLang="en-US" sz="1600" b="1" dirty="0">
                <a:solidFill>
                  <a:srgbClr val="E424D6"/>
                </a:solidFill>
                <a:latin typeface="BIZ UDゴシック" panose="020B0400000000000000" pitchFamily="49" charset="-128"/>
                <a:ea typeface="BIZ UDゴシック" panose="020B0400000000000000" pitchFamily="49" charset="-128"/>
              </a:rPr>
              <a:t>　　　  〒</a:t>
            </a:r>
            <a:r>
              <a:rPr kumimoji="1" lang="en-US" altLang="ja-JP" sz="1600" b="1" dirty="0">
                <a:solidFill>
                  <a:srgbClr val="E424D6"/>
                </a:solidFill>
                <a:latin typeface="BIZ UDゴシック" panose="020B0400000000000000" pitchFamily="49" charset="-128"/>
                <a:ea typeface="BIZ UDゴシック" panose="020B0400000000000000" pitchFamily="49" charset="-128"/>
              </a:rPr>
              <a:t>080</a:t>
            </a:r>
            <a:r>
              <a:rPr kumimoji="1" lang="ja-JP" altLang="en-US" sz="1600" b="1" dirty="0">
                <a:solidFill>
                  <a:srgbClr val="E424D6"/>
                </a:solidFill>
                <a:latin typeface="BIZ UDゴシック" panose="020B0400000000000000" pitchFamily="49" charset="-128"/>
                <a:ea typeface="BIZ UDゴシック" panose="020B0400000000000000" pitchFamily="49" charset="-128"/>
              </a:rPr>
              <a:t>－</a:t>
            </a:r>
            <a:r>
              <a:rPr kumimoji="1" lang="en-US" altLang="ja-JP" sz="1600" b="1" dirty="0">
                <a:solidFill>
                  <a:srgbClr val="E424D6"/>
                </a:solidFill>
                <a:latin typeface="BIZ UDゴシック" panose="020B0400000000000000" pitchFamily="49" charset="-128"/>
                <a:ea typeface="BIZ UDゴシック" panose="020B0400000000000000" pitchFamily="49" charset="-128"/>
              </a:rPr>
              <a:t>2462</a:t>
            </a:r>
            <a:r>
              <a:rPr kumimoji="1" lang="ja-JP" altLang="en-US" sz="1600" b="1" dirty="0">
                <a:solidFill>
                  <a:srgbClr val="E424D6"/>
                </a:solidFill>
                <a:latin typeface="BIZ UDゴシック" panose="020B0400000000000000" pitchFamily="49" charset="-128"/>
                <a:ea typeface="BIZ UDゴシック" panose="020B0400000000000000" pitchFamily="49" charset="-128"/>
              </a:rPr>
              <a:t>　帯広市西</a:t>
            </a:r>
            <a:r>
              <a:rPr kumimoji="1" lang="en-US" altLang="ja-JP" sz="1600" b="1" dirty="0">
                <a:solidFill>
                  <a:srgbClr val="E424D6"/>
                </a:solidFill>
                <a:latin typeface="BIZ UDゴシック" panose="020B0400000000000000" pitchFamily="49" charset="-128"/>
                <a:ea typeface="BIZ UDゴシック" panose="020B0400000000000000" pitchFamily="49" charset="-128"/>
              </a:rPr>
              <a:t>22</a:t>
            </a:r>
            <a:r>
              <a:rPr kumimoji="1" lang="ja-JP" altLang="en-US" sz="1600" b="1" dirty="0">
                <a:solidFill>
                  <a:srgbClr val="E424D6"/>
                </a:solidFill>
                <a:latin typeface="BIZ UDゴシック" panose="020B0400000000000000" pitchFamily="49" charset="-128"/>
                <a:ea typeface="BIZ UDゴシック" panose="020B0400000000000000" pitchFamily="49" charset="-128"/>
              </a:rPr>
              <a:t>条北２丁目</a:t>
            </a:r>
            <a:r>
              <a:rPr kumimoji="1" lang="en-US" altLang="ja-JP" sz="1600" b="1" dirty="0">
                <a:solidFill>
                  <a:srgbClr val="E424D6"/>
                </a:solidFill>
                <a:latin typeface="BIZ UDゴシック" panose="020B0400000000000000" pitchFamily="49" charset="-128"/>
                <a:ea typeface="BIZ UDゴシック" panose="020B0400000000000000" pitchFamily="49" charset="-128"/>
              </a:rPr>
              <a:t>23</a:t>
            </a:r>
            <a:r>
              <a:rPr kumimoji="1" lang="ja-JP" altLang="en-US" sz="1600" b="1" dirty="0">
                <a:solidFill>
                  <a:srgbClr val="E424D6"/>
                </a:solidFill>
                <a:latin typeface="BIZ UDゴシック" panose="020B0400000000000000" pitchFamily="49" charset="-128"/>
                <a:ea typeface="BIZ UDゴシック" panose="020B0400000000000000" pitchFamily="49" charset="-128"/>
              </a:rPr>
              <a:t>－９</a:t>
            </a:r>
            <a:endParaRPr kumimoji="1" lang="en-US" altLang="ja-JP" sz="1600" b="1" dirty="0">
              <a:solidFill>
                <a:srgbClr val="E424D6"/>
              </a:solidFill>
              <a:latin typeface="BIZ UDゴシック" panose="020B0400000000000000" pitchFamily="49" charset="-128"/>
              <a:ea typeface="BIZ UDゴシック" panose="020B0400000000000000" pitchFamily="49" charset="-128"/>
            </a:endParaRPr>
          </a:p>
          <a:p>
            <a:r>
              <a:rPr kumimoji="1" lang="ja-JP" altLang="en-US" dirty="0">
                <a:latin typeface="+mj-ea"/>
                <a:ea typeface="+mj-ea"/>
              </a:rPr>
              <a:t>　　　</a:t>
            </a:r>
          </a:p>
        </p:txBody>
      </p:sp>
      <p:sp>
        <p:nvSpPr>
          <p:cNvPr id="15" name="楕円 14">
            <a:extLst>
              <a:ext uri="{FF2B5EF4-FFF2-40B4-BE49-F238E27FC236}">
                <a16:creationId xmlns:a16="http://schemas.microsoft.com/office/drawing/2014/main" id="{73FD3971-22C2-6A51-114F-4EC9D0B7B9C2}"/>
              </a:ext>
            </a:extLst>
          </p:cNvPr>
          <p:cNvSpPr/>
          <p:nvPr/>
        </p:nvSpPr>
        <p:spPr>
          <a:xfrm>
            <a:off x="4625318" y="372419"/>
            <a:ext cx="2210336" cy="468938"/>
          </a:xfrm>
          <a:prstGeom prst="ellipse">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参加無料</a:t>
            </a:r>
          </a:p>
        </p:txBody>
      </p:sp>
      <p:sp>
        <p:nvSpPr>
          <p:cNvPr id="18" name="正方形/長方形 17">
            <a:extLst>
              <a:ext uri="{FF2B5EF4-FFF2-40B4-BE49-F238E27FC236}">
                <a16:creationId xmlns:a16="http://schemas.microsoft.com/office/drawing/2014/main" id="{02F8408A-095A-88BA-0A3E-7BC759D135D8}"/>
              </a:ext>
            </a:extLst>
          </p:cNvPr>
          <p:cNvSpPr/>
          <p:nvPr/>
        </p:nvSpPr>
        <p:spPr>
          <a:xfrm>
            <a:off x="787424" y="4162871"/>
            <a:ext cx="581042" cy="584775"/>
          </a:xfrm>
          <a:prstGeom prst="rect">
            <a:avLst/>
          </a:prstGeom>
          <a:noFill/>
        </p:spPr>
        <p:txBody>
          <a:bodyPr wrap="square" lIns="91440" tIns="45720" rIns="91440" bIns="45720">
            <a:spAutoFit/>
          </a:bodyPr>
          <a:lstStyle/>
          <a:p>
            <a:pPr algn="ctr"/>
            <a:r>
              <a:rPr lang="ja-JP" altLang="en-US" sz="3200" b="1" dirty="0">
                <a:ln w="22225">
                  <a:solidFill>
                    <a:srgbClr val="9966FF"/>
                  </a:solidFill>
                  <a:prstDash val="solid"/>
                </a:ln>
                <a:solidFill>
                  <a:srgbClr val="9966FF"/>
                </a:solidFill>
              </a:rPr>
              <a:t>①</a:t>
            </a:r>
          </a:p>
        </p:txBody>
      </p:sp>
      <p:sp>
        <p:nvSpPr>
          <p:cNvPr id="19" name="正方形/長方形 18">
            <a:extLst>
              <a:ext uri="{FF2B5EF4-FFF2-40B4-BE49-F238E27FC236}">
                <a16:creationId xmlns:a16="http://schemas.microsoft.com/office/drawing/2014/main" id="{E1EC3460-06C8-B518-22B6-79A6395ADD79}"/>
              </a:ext>
            </a:extLst>
          </p:cNvPr>
          <p:cNvSpPr/>
          <p:nvPr/>
        </p:nvSpPr>
        <p:spPr>
          <a:xfrm>
            <a:off x="776585" y="6410920"/>
            <a:ext cx="581042" cy="584775"/>
          </a:xfrm>
          <a:prstGeom prst="rect">
            <a:avLst/>
          </a:prstGeom>
          <a:noFill/>
        </p:spPr>
        <p:txBody>
          <a:bodyPr wrap="square" lIns="91440" tIns="45720" rIns="91440" bIns="45720">
            <a:spAutoFit/>
          </a:bodyPr>
          <a:lstStyle/>
          <a:p>
            <a:pPr algn="ctr"/>
            <a:r>
              <a:rPr lang="ja-JP" altLang="en-US" sz="3200" b="1" dirty="0">
                <a:ln w="22225">
                  <a:solidFill>
                    <a:srgbClr val="9966FF"/>
                  </a:solidFill>
                  <a:prstDash val="solid"/>
                </a:ln>
                <a:solidFill>
                  <a:srgbClr val="9966FF"/>
                </a:solidFill>
              </a:rPr>
              <a:t>②</a:t>
            </a:r>
          </a:p>
        </p:txBody>
      </p:sp>
      <p:sp>
        <p:nvSpPr>
          <p:cNvPr id="2" name="正方形/長方形 1">
            <a:extLst>
              <a:ext uri="{FF2B5EF4-FFF2-40B4-BE49-F238E27FC236}">
                <a16:creationId xmlns:a16="http://schemas.microsoft.com/office/drawing/2014/main" id="{B1B7F190-524C-3823-4E55-9F2807EBCA82}"/>
              </a:ext>
            </a:extLst>
          </p:cNvPr>
          <p:cNvSpPr/>
          <p:nvPr/>
        </p:nvSpPr>
        <p:spPr>
          <a:xfrm>
            <a:off x="-27389" y="8634268"/>
            <a:ext cx="6887912" cy="1283854"/>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4A6F156-F4E9-F1A7-CF88-88AD0A04334B}"/>
              </a:ext>
            </a:extLst>
          </p:cNvPr>
          <p:cNvSpPr txBox="1"/>
          <p:nvPr/>
        </p:nvSpPr>
        <p:spPr>
          <a:xfrm>
            <a:off x="-24869" y="8929947"/>
            <a:ext cx="6887912" cy="692497"/>
          </a:xfrm>
          <a:prstGeom prst="rect">
            <a:avLst/>
          </a:prstGeom>
          <a:solidFill>
            <a:srgbClr val="7030A0"/>
          </a:solidFill>
        </p:spPr>
        <p:txBody>
          <a:bodyPr wrap="square" rtlCol="0">
            <a:spAutoFit/>
          </a:bodyPr>
          <a:lstStyle/>
          <a:p>
            <a:r>
              <a:rPr kumimoji="1" lang="ja-JP" altLang="en-US" sz="1050" b="1" dirty="0">
                <a:ln/>
                <a:solidFill>
                  <a:schemeClr val="bg1">
                    <a:lumMod val="95000"/>
                  </a:schemeClr>
                </a:solidFill>
                <a:latin typeface="BIZ UDゴシック" panose="020B0400000000000000" pitchFamily="49" charset="-128"/>
                <a:ea typeface="BIZ UDゴシック" panose="020B0400000000000000" pitchFamily="49" charset="-128"/>
              </a:rPr>
              <a:t>主催　（地独）北海道立総合研究機構産業技術環境研究本部　工業試験場</a:t>
            </a:r>
            <a:endParaRPr kumimoji="1" lang="en-US" altLang="ja-JP" sz="1050" b="1" dirty="0">
              <a:ln/>
              <a:solidFill>
                <a:schemeClr val="bg1">
                  <a:lumMod val="95000"/>
                </a:schemeClr>
              </a:solidFill>
              <a:latin typeface="BIZ UDゴシック" panose="020B0400000000000000" pitchFamily="49" charset="-128"/>
              <a:ea typeface="BIZ UDゴシック" panose="020B0400000000000000" pitchFamily="49" charset="-128"/>
            </a:endParaRPr>
          </a:p>
          <a:p>
            <a:r>
              <a:rPr kumimoji="1" lang="ja-JP" altLang="en-US" sz="1050" b="1" dirty="0">
                <a:ln/>
                <a:solidFill>
                  <a:schemeClr val="bg1">
                    <a:lumMod val="95000"/>
                  </a:schemeClr>
                </a:solidFill>
                <a:latin typeface="BIZ UDゴシック" panose="020B0400000000000000" pitchFamily="49" charset="-128"/>
                <a:ea typeface="BIZ UDゴシック" panose="020B0400000000000000" pitchFamily="49" charset="-128"/>
              </a:rPr>
              <a:t>共催　公益財団法人と</a:t>
            </a:r>
            <a:r>
              <a:rPr kumimoji="1" lang="ja-JP" altLang="en-US" sz="1050" b="1">
                <a:ln/>
                <a:solidFill>
                  <a:schemeClr val="bg1">
                    <a:lumMod val="95000"/>
                  </a:schemeClr>
                </a:solidFill>
                <a:latin typeface="BIZ UDゴシック" panose="020B0400000000000000" pitchFamily="49" charset="-128"/>
                <a:ea typeface="BIZ UDゴシック" panose="020B0400000000000000" pitchFamily="49" charset="-128"/>
              </a:rPr>
              <a:t>かち財団　後援　北海道十勝総合振興局、帯広市、帯広商工会議所　　　　</a:t>
            </a:r>
            <a:endParaRPr kumimoji="1" lang="en-US" altLang="ja-JP" sz="1050" b="1" dirty="0">
              <a:ln/>
              <a:solidFill>
                <a:schemeClr val="bg1">
                  <a:lumMod val="95000"/>
                </a:schemeClr>
              </a:solidFill>
              <a:latin typeface="BIZ UDゴシック" panose="020B0400000000000000" pitchFamily="49" charset="-128"/>
              <a:ea typeface="BIZ UDゴシック" panose="020B0400000000000000" pitchFamily="49" charset="-128"/>
            </a:endParaRPr>
          </a:p>
          <a:p>
            <a:r>
              <a:rPr kumimoji="1" lang="ja-JP" altLang="en-US" sz="1400" b="1" dirty="0">
                <a:ln/>
                <a:solidFill>
                  <a:schemeClr val="bg1">
                    <a:lumMod val="95000"/>
                  </a:schemeClr>
                </a:solidFill>
                <a:latin typeface="BIZ UDゴシック" panose="020B0400000000000000" pitchFamily="49" charset="-128"/>
                <a:ea typeface="BIZ UDゴシック" panose="020B0400000000000000" pitchFamily="49" charset="-128"/>
              </a:rPr>
              <a:t>　　　　　　　　　　　　　　　　　　　　</a:t>
            </a:r>
            <a:r>
              <a:rPr kumimoji="1" lang="ja-JP" altLang="en-US" b="1" dirty="0">
                <a:ln/>
                <a:solidFill>
                  <a:schemeClr val="bg1">
                    <a:lumMod val="95000"/>
                  </a:schemeClr>
                </a:solidFill>
                <a:latin typeface="BIZ UDゴシック" panose="020B0400000000000000" pitchFamily="49" charset="-128"/>
                <a:ea typeface="BIZ UDゴシック" panose="020B0400000000000000" pitchFamily="49" charset="-128"/>
              </a:rPr>
              <a:t>お申込は裏面をご覧ください</a:t>
            </a:r>
            <a:endParaRPr kumimoji="1" lang="en-US" altLang="ja-JP" b="1" dirty="0">
              <a:ln/>
              <a:solidFill>
                <a:schemeClr val="bg1">
                  <a:lumMod val="95000"/>
                </a:schemeClr>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7440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F97A783B-F3DF-DFC7-6EC2-7191F2FCA6CF}"/>
              </a:ext>
            </a:extLst>
          </p:cNvPr>
          <p:cNvSpPr/>
          <p:nvPr/>
        </p:nvSpPr>
        <p:spPr>
          <a:xfrm>
            <a:off x="-16268" y="781"/>
            <a:ext cx="6886427" cy="1274389"/>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1F7A53C0-03A9-502F-5797-0CC5E015B855}"/>
              </a:ext>
            </a:extLst>
          </p:cNvPr>
          <p:cNvSpPr/>
          <p:nvPr/>
        </p:nvSpPr>
        <p:spPr>
          <a:xfrm>
            <a:off x="7116" y="5450127"/>
            <a:ext cx="6863043" cy="3655788"/>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a:extLst>
              <a:ext uri="{FF2B5EF4-FFF2-40B4-BE49-F238E27FC236}">
                <a16:creationId xmlns:a16="http://schemas.microsoft.com/office/drawing/2014/main" id="{F0F821CD-546F-21CE-F90F-89E83643860E}"/>
              </a:ext>
            </a:extLst>
          </p:cNvPr>
          <p:cNvSpPr/>
          <p:nvPr/>
        </p:nvSpPr>
        <p:spPr>
          <a:xfrm>
            <a:off x="3363025" y="4623239"/>
            <a:ext cx="131950" cy="659512"/>
          </a:xfrm>
          <a:prstGeom prst="rect">
            <a:avLst/>
          </a:prstGeom>
          <a:noFill/>
        </p:spPr>
        <p:txBody>
          <a:bodyPr wrap="square" lIns="65314" tIns="32657" rIns="65314" bIns="32657">
            <a:spAutoFit/>
          </a:bodyPr>
          <a:lstStyle/>
          <a:p>
            <a:pPr algn="ctr"/>
            <a:endParaRPr lang="ja-JP" altLang="en-US" sz="3857" b="1" spc="36" dirty="0">
              <a:ln w="0"/>
              <a:solidFill>
                <a:schemeClr val="bg2"/>
              </a:solidFill>
              <a:effectLst>
                <a:innerShdw blurRad="63500" dist="50800" dir="13500000">
                  <a:srgbClr val="000000">
                    <a:alpha val="50000"/>
                  </a:srgbClr>
                </a:innerShdw>
              </a:effectLst>
            </a:endParaRPr>
          </a:p>
        </p:txBody>
      </p:sp>
      <p:sp>
        <p:nvSpPr>
          <p:cNvPr id="18" name="テキスト ボックス 17">
            <a:extLst>
              <a:ext uri="{FF2B5EF4-FFF2-40B4-BE49-F238E27FC236}">
                <a16:creationId xmlns:a16="http://schemas.microsoft.com/office/drawing/2014/main" id="{B753591C-240A-8ED9-0CA5-84C63D7B9F37}"/>
              </a:ext>
            </a:extLst>
          </p:cNvPr>
          <p:cNvSpPr txBox="1"/>
          <p:nvPr/>
        </p:nvSpPr>
        <p:spPr>
          <a:xfrm>
            <a:off x="1327915" y="1841830"/>
            <a:ext cx="1855479" cy="738664"/>
          </a:xfrm>
          <a:prstGeom prst="rect">
            <a:avLst/>
          </a:prstGeom>
          <a:noFill/>
        </p:spPr>
        <p:txBody>
          <a:bodyPr wrap="square" rtlCol="0">
            <a:spAutoFit/>
          </a:bodyPr>
          <a:lstStyle/>
          <a:p>
            <a:r>
              <a:rPr kumimoji="1" lang="ja-JP" altLang="en-US" sz="1050" dirty="0">
                <a:latin typeface="BIZ UDゴシック" panose="020B0400000000000000" pitchFamily="49" charset="-128"/>
                <a:ea typeface="BIZ UDゴシック" panose="020B0400000000000000" pitchFamily="49" charset="-128"/>
              </a:rPr>
              <a:t>左の</a:t>
            </a:r>
            <a:r>
              <a:rPr kumimoji="1" lang="en-US" altLang="ja-JP" sz="1050" dirty="0">
                <a:latin typeface="BIZ UDゴシック" panose="020B0400000000000000" pitchFamily="49" charset="-128"/>
                <a:ea typeface="BIZ UDゴシック" panose="020B0400000000000000" pitchFamily="49" charset="-128"/>
              </a:rPr>
              <a:t>QR</a:t>
            </a:r>
            <a:r>
              <a:rPr kumimoji="1" lang="ja-JP" altLang="en-US" sz="1050" dirty="0">
                <a:latin typeface="BIZ UDゴシック" panose="020B0400000000000000" pitchFamily="49" charset="-128"/>
                <a:ea typeface="BIZ UDゴシック" panose="020B0400000000000000" pitchFamily="49" charset="-128"/>
              </a:rPr>
              <a:t>コード、または下記のＵＲＬのお申し込みフォームからお申し込みください。</a:t>
            </a:r>
          </a:p>
        </p:txBody>
      </p:sp>
      <p:sp>
        <p:nvSpPr>
          <p:cNvPr id="21" name="テキスト ボックス 20">
            <a:extLst>
              <a:ext uri="{FF2B5EF4-FFF2-40B4-BE49-F238E27FC236}">
                <a16:creationId xmlns:a16="http://schemas.microsoft.com/office/drawing/2014/main" id="{5BE2E86D-57DB-B207-36BA-C63648AE131D}"/>
              </a:ext>
            </a:extLst>
          </p:cNvPr>
          <p:cNvSpPr txBox="1"/>
          <p:nvPr/>
        </p:nvSpPr>
        <p:spPr>
          <a:xfrm>
            <a:off x="219461" y="1353844"/>
            <a:ext cx="2887418" cy="369332"/>
          </a:xfrm>
          <a:prstGeom prst="rect">
            <a:avLst/>
          </a:prstGeom>
          <a:solidFill>
            <a:srgbClr val="7030A0"/>
          </a:solidFill>
        </p:spPr>
        <p:txBody>
          <a:bodyPr wrap="square" rtlCol="0">
            <a:spAutoFit/>
          </a:bodyPr>
          <a:lstStyle/>
          <a:p>
            <a:pPr algn="ctr"/>
            <a:r>
              <a:rPr kumimoji="1" lang="en-US" altLang="ja-JP" dirty="0">
                <a:solidFill>
                  <a:schemeClr val="bg1"/>
                </a:solidFill>
                <a:latin typeface="BIZ UDゴシック" panose="020B0400000000000000" pitchFamily="49" charset="-128"/>
                <a:ea typeface="BIZ UDゴシック" panose="020B0400000000000000" pitchFamily="49" charset="-128"/>
              </a:rPr>
              <a:t>WEB</a:t>
            </a:r>
            <a:r>
              <a:rPr kumimoji="1" lang="ja-JP" altLang="en-US" dirty="0">
                <a:solidFill>
                  <a:schemeClr val="bg1"/>
                </a:solidFill>
                <a:latin typeface="BIZ UDゴシック" panose="020B0400000000000000" pitchFamily="49" charset="-128"/>
                <a:ea typeface="BIZ UDゴシック" panose="020B0400000000000000" pitchFamily="49" charset="-128"/>
              </a:rPr>
              <a:t>でのお申込</a:t>
            </a:r>
          </a:p>
        </p:txBody>
      </p:sp>
      <p:sp>
        <p:nvSpPr>
          <p:cNvPr id="22" name="テキスト ボックス 21">
            <a:extLst>
              <a:ext uri="{FF2B5EF4-FFF2-40B4-BE49-F238E27FC236}">
                <a16:creationId xmlns:a16="http://schemas.microsoft.com/office/drawing/2014/main" id="{9278DE2A-F57E-BD4B-5CB2-7D8DE3308F79}"/>
              </a:ext>
            </a:extLst>
          </p:cNvPr>
          <p:cNvSpPr txBox="1"/>
          <p:nvPr/>
        </p:nvSpPr>
        <p:spPr>
          <a:xfrm>
            <a:off x="3467070" y="1379583"/>
            <a:ext cx="3283189" cy="369332"/>
          </a:xfrm>
          <a:prstGeom prst="rect">
            <a:avLst/>
          </a:prstGeom>
          <a:solidFill>
            <a:srgbClr val="7030A0"/>
          </a:solidFill>
        </p:spPr>
        <p:txBody>
          <a:bodyPr wrap="square" rtlCol="0">
            <a:spAutoFit/>
          </a:bodyPr>
          <a:lstStyle/>
          <a:p>
            <a:pPr algn="ctr"/>
            <a:r>
              <a:rPr kumimoji="1" lang="ja-JP" altLang="en-US" dirty="0">
                <a:solidFill>
                  <a:schemeClr val="bg1"/>
                </a:solidFill>
                <a:latin typeface="BIZ UDゴシック" panose="020B0400000000000000" pitchFamily="49" charset="-128"/>
                <a:ea typeface="BIZ UDゴシック" panose="020B0400000000000000" pitchFamily="49" charset="-128"/>
              </a:rPr>
              <a:t>メール・ＦＡＸでのお申込</a:t>
            </a:r>
          </a:p>
        </p:txBody>
      </p:sp>
      <p:sp>
        <p:nvSpPr>
          <p:cNvPr id="25" name="四角形: 角を丸くする 24">
            <a:extLst>
              <a:ext uri="{FF2B5EF4-FFF2-40B4-BE49-F238E27FC236}">
                <a16:creationId xmlns:a16="http://schemas.microsoft.com/office/drawing/2014/main" id="{CA68DDBD-B472-0ED3-DAFB-15886B5F5283}"/>
              </a:ext>
            </a:extLst>
          </p:cNvPr>
          <p:cNvSpPr/>
          <p:nvPr/>
        </p:nvSpPr>
        <p:spPr>
          <a:xfrm>
            <a:off x="151550" y="3820225"/>
            <a:ext cx="6602684" cy="594599"/>
          </a:xfrm>
          <a:prstGeom prst="roundRect">
            <a:avLst/>
          </a:prstGeom>
          <a:solidFill>
            <a:srgbClr val="7030A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ゴシック" panose="020B0400000000000000" pitchFamily="49" charset="-128"/>
                <a:ea typeface="BIZ UDゴシック" panose="020B0400000000000000" pitchFamily="49" charset="-128"/>
              </a:rPr>
              <a:t>定員</a:t>
            </a:r>
            <a:r>
              <a:rPr kumimoji="1" lang="en-US" altLang="ja-JP" sz="1600" dirty="0">
                <a:latin typeface="BIZ UDゴシック" panose="020B0400000000000000" pitchFamily="49" charset="-128"/>
                <a:ea typeface="BIZ UDゴシック" panose="020B0400000000000000" pitchFamily="49" charset="-128"/>
              </a:rPr>
              <a:t>80</a:t>
            </a:r>
            <a:r>
              <a:rPr kumimoji="1" lang="ja-JP" altLang="en-US" sz="1600" dirty="0">
                <a:latin typeface="BIZ UDゴシック" panose="020B0400000000000000" pitchFamily="49" charset="-128"/>
                <a:ea typeface="BIZ UDゴシック" panose="020B0400000000000000" pitchFamily="49" charset="-128"/>
              </a:rPr>
              <a:t>名　申込期限　</a:t>
            </a:r>
            <a:r>
              <a:rPr kumimoji="1" lang="ja-JP" altLang="en-US" sz="1600" strike="sngStrike" dirty="0">
                <a:latin typeface="BIZ UDゴシック" panose="020B0400000000000000" pitchFamily="49" charset="-128"/>
                <a:ea typeface="BIZ UDゴシック" panose="020B0400000000000000" pitchFamily="49" charset="-128"/>
              </a:rPr>
              <a:t>令和５年</a:t>
            </a:r>
            <a:r>
              <a:rPr kumimoji="1" lang="en-US" altLang="ja-JP" sz="1600" strike="sngStrike" dirty="0">
                <a:latin typeface="BIZ UDゴシック" panose="020B0400000000000000" pitchFamily="49" charset="-128"/>
                <a:ea typeface="BIZ UDゴシック" panose="020B0400000000000000" pitchFamily="49" charset="-128"/>
              </a:rPr>
              <a:t>12</a:t>
            </a:r>
            <a:r>
              <a:rPr kumimoji="1" lang="ja-JP" altLang="en-US" sz="1600" strike="sngStrike" dirty="0">
                <a:latin typeface="BIZ UDゴシック" panose="020B0400000000000000" pitchFamily="49" charset="-128"/>
                <a:ea typeface="BIZ UDゴシック" panose="020B0400000000000000" pitchFamily="49" charset="-128"/>
              </a:rPr>
              <a:t>月</a:t>
            </a:r>
            <a:r>
              <a:rPr kumimoji="1" lang="en-US" altLang="ja-JP" sz="1600" strike="sngStrike" dirty="0">
                <a:latin typeface="BIZ UDゴシック" panose="020B0400000000000000" pitchFamily="49" charset="-128"/>
                <a:ea typeface="BIZ UDゴシック" panose="020B0400000000000000" pitchFamily="49" charset="-128"/>
              </a:rPr>
              <a:t>27</a:t>
            </a:r>
            <a:r>
              <a:rPr kumimoji="1" lang="ja-JP" altLang="en-US" sz="1600" strike="sngStrike" dirty="0">
                <a:latin typeface="BIZ UDゴシック" panose="020B0400000000000000" pitchFamily="49" charset="-128"/>
                <a:ea typeface="BIZ UDゴシック" panose="020B0400000000000000" pitchFamily="49" charset="-128"/>
              </a:rPr>
              <a:t>日（水）</a:t>
            </a:r>
            <a:endParaRPr kumimoji="1" lang="en-US" altLang="ja-JP" sz="1600" strike="sngStrike" dirty="0">
              <a:latin typeface="BIZ UDゴシック" panose="020B0400000000000000" pitchFamily="49" charset="-128"/>
              <a:ea typeface="BIZ UDゴシック" panose="020B0400000000000000" pitchFamily="49" charset="-128"/>
            </a:endParaRPr>
          </a:p>
          <a:p>
            <a:pPr algn="ctr"/>
            <a:r>
              <a:rPr kumimoji="1" lang="en-US" altLang="ja-JP" sz="1600" dirty="0">
                <a:latin typeface="BIZ UDゴシック" panose="020B0400000000000000" pitchFamily="49" charset="-128"/>
                <a:ea typeface="BIZ UDゴシック" panose="020B0400000000000000" pitchFamily="49" charset="-128"/>
              </a:rPr>
              <a:t>※</a:t>
            </a:r>
            <a:r>
              <a:rPr kumimoji="1" lang="ja-JP" altLang="en-US" sz="1600" dirty="0">
                <a:latin typeface="BIZ UDゴシック" panose="020B0400000000000000" pitchFamily="49" charset="-128"/>
                <a:ea typeface="BIZ UDゴシック" panose="020B0400000000000000" pitchFamily="49" charset="-128"/>
              </a:rPr>
              <a:t>１月</a:t>
            </a:r>
            <a:r>
              <a:rPr kumimoji="1" lang="en-US" altLang="ja-JP" sz="1600" dirty="0">
                <a:latin typeface="BIZ UDゴシック" panose="020B0400000000000000" pitchFamily="49" charset="-128"/>
                <a:ea typeface="BIZ UDゴシック" panose="020B0400000000000000" pitchFamily="49" charset="-128"/>
              </a:rPr>
              <a:t>10</a:t>
            </a:r>
            <a:r>
              <a:rPr kumimoji="1" lang="ja-JP" altLang="en-US" sz="1600">
                <a:latin typeface="BIZ UDゴシック" panose="020B0400000000000000" pitchFamily="49" charset="-128"/>
                <a:ea typeface="BIZ UDゴシック" panose="020B0400000000000000" pitchFamily="49" charset="-128"/>
              </a:rPr>
              <a:t>日（水）まで申込期限を延長します</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3" name="テキスト ボックス 2">
            <a:extLst>
              <a:ext uri="{FF2B5EF4-FFF2-40B4-BE49-F238E27FC236}">
                <a16:creationId xmlns:a16="http://schemas.microsoft.com/office/drawing/2014/main" id="{F63489C3-CDC2-C25A-387F-3F347A884E9B}"/>
              </a:ext>
            </a:extLst>
          </p:cNvPr>
          <p:cNvSpPr txBox="1"/>
          <p:nvPr/>
        </p:nvSpPr>
        <p:spPr>
          <a:xfrm>
            <a:off x="9034" y="216416"/>
            <a:ext cx="6863043" cy="831260"/>
          </a:xfrm>
          <a:prstGeom prst="rect">
            <a:avLst/>
          </a:prstGeom>
          <a:solidFill>
            <a:srgbClr val="7030A0"/>
          </a:solidFill>
        </p:spPr>
        <p:txBody>
          <a:bodyPr wrap="square" rtlCol="0">
            <a:spAutoFit/>
          </a:bodyPr>
          <a:lstStyle/>
          <a:p>
            <a:pPr algn="ctr"/>
            <a:r>
              <a:rPr kumimoji="1" lang="ja-JP" altLang="en-US" sz="2400" dirty="0">
                <a:solidFill>
                  <a:schemeClr val="bg1">
                    <a:lumMod val="95000"/>
                  </a:schemeClr>
                </a:solidFill>
                <a:latin typeface="BIZ UDゴシック" panose="020B0400000000000000" pitchFamily="49" charset="-128"/>
                <a:ea typeface="BIZ UDゴシック" panose="020B0400000000000000" pitchFamily="49" charset="-128"/>
              </a:rPr>
              <a:t>移動工業試験場（帯広）</a:t>
            </a:r>
            <a:endParaRPr kumimoji="1" lang="en-US" altLang="ja-JP" sz="2400" dirty="0">
              <a:solidFill>
                <a:schemeClr val="bg1">
                  <a:lumMod val="95000"/>
                </a:schemeClr>
              </a:solidFill>
              <a:latin typeface="BIZ UDゴシック" panose="020B0400000000000000" pitchFamily="49" charset="-128"/>
              <a:ea typeface="BIZ UDゴシック" panose="020B0400000000000000" pitchFamily="49" charset="-128"/>
            </a:endParaRPr>
          </a:p>
          <a:p>
            <a:pPr algn="ctr"/>
            <a:r>
              <a:rPr kumimoji="1" lang="ja-JP" altLang="en-US" sz="2400" dirty="0">
                <a:solidFill>
                  <a:schemeClr val="bg1">
                    <a:lumMod val="95000"/>
                  </a:schemeClr>
                </a:solidFill>
                <a:latin typeface="BIZ UDゴシック" panose="020B0400000000000000" pitchFamily="49" charset="-128"/>
                <a:ea typeface="BIZ UDゴシック" panose="020B0400000000000000" pitchFamily="49" charset="-128"/>
              </a:rPr>
              <a:t>参加お申込方法</a:t>
            </a:r>
          </a:p>
        </p:txBody>
      </p:sp>
      <p:sp>
        <p:nvSpPr>
          <p:cNvPr id="4" name="テキスト ボックス 3">
            <a:extLst>
              <a:ext uri="{FF2B5EF4-FFF2-40B4-BE49-F238E27FC236}">
                <a16:creationId xmlns:a16="http://schemas.microsoft.com/office/drawing/2014/main" id="{354341FD-BD7B-5DD4-D65B-7EBACC7D9AE1}"/>
              </a:ext>
            </a:extLst>
          </p:cNvPr>
          <p:cNvSpPr txBox="1"/>
          <p:nvPr/>
        </p:nvSpPr>
        <p:spPr>
          <a:xfrm>
            <a:off x="3543259" y="2695840"/>
            <a:ext cx="3130809" cy="1015663"/>
          </a:xfrm>
          <a:prstGeom prst="rect">
            <a:avLst/>
          </a:prstGeom>
          <a:solidFill>
            <a:schemeClr val="bg1">
              <a:lumMod val="85000"/>
            </a:schemeClr>
          </a:solid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・企業</a:t>
            </a:r>
            <a:r>
              <a:rPr lang="ja-JP"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t>名（団体名）</a:t>
            </a:r>
            <a:endParaRPr lang="en-US" altLang="ja-JP" sz="1200" dirty="0">
              <a:latin typeface="BIZ UDゴシック" panose="020B0400000000000000" pitchFamily="49" charset="-128"/>
              <a:ea typeface="BIZ UDゴシック" panose="020B0400000000000000" pitchFamily="49" charset="-128"/>
              <a:cs typeface="Times New Roman" panose="02020603050405020304" pitchFamily="18" charset="0"/>
            </a:endParaRPr>
          </a:p>
          <a:p>
            <a:r>
              <a:rPr lang="ja-JP"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所在地</a:t>
            </a:r>
            <a:br>
              <a:rPr lang="en-US"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b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・申込担当者様ご連絡先（メールアドレス、　　　　　</a:t>
            </a:r>
            <a:endParaRPr lang="en-US" altLang="ja-JP" sz="1200" dirty="0">
              <a:latin typeface="BIZ UDゴシック" panose="020B0400000000000000" pitchFamily="49" charset="-128"/>
              <a:ea typeface="BIZ UDゴシック" panose="020B0400000000000000" pitchFamily="49" charset="-128"/>
              <a:cs typeface="Times New Roman" panose="02020603050405020304" pitchFamily="18" charset="0"/>
            </a:endParaRPr>
          </a:p>
          <a:p>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　電話番号）</a:t>
            </a:r>
            <a:br>
              <a:rPr lang="en-US"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br>
            <a:r>
              <a:rPr lang="ja-JP"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t>・参加者</a:t>
            </a:r>
            <a:r>
              <a:rPr lang="ja-JP" altLang="en-US" sz="1200" dirty="0">
                <a:latin typeface="BIZ UDゴシック" panose="020B0400000000000000" pitchFamily="49" charset="-128"/>
                <a:ea typeface="BIZ UDゴシック" panose="020B0400000000000000" pitchFamily="49" charset="-128"/>
                <a:cs typeface="Times New Roman" panose="02020603050405020304" pitchFamily="18" charset="0"/>
              </a:rPr>
              <a:t>氏名（ふりがな付）・</a:t>
            </a:r>
            <a:r>
              <a:rPr lang="ja-JP" altLang="ja-JP" sz="1200" dirty="0">
                <a:latin typeface="BIZ UDゴシック" panose="020B0400000000000000" pitchFamily="49" charset="-128"/>
                <a:ea typeface="BIZ UDゴシック" panose="020B0400000000000000" pitchFamily="49" charset="-128"/>
                <a:cs typeface="Times New Roman" panose="02020603050405020304" pitchFamily="18" charset="0"/>
              </a:rPr>
              <a:t>所属・役職</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2452AEF9-B0B4-464F-0642-E9C72C881699}"/>
              </a:ext>
            </a:extLst>
          </p:cNvPr>
          <p:cNvSpPr txBox="1"/>
          <p:nvPr/>
        </p:nvSpPr>
        <p:spPr>
          <a:xfrm>
            <a:off x="3426945" y="1767858"/>
            <a:ext cx="3482808" cy="900246"/>
          </a:xfrm>
          <a:prstGeom prst="rect">
            <a:avLst/>
          </a:prstGeom>
          <a:noFill/>
        </p:spPr>
        <p:txBody>
          <a:bodyPr wrap="square" rtlCol="0">
            <a:spAutoFit/>
          </a:bodyPr>
          <a:lstStyle/>
          <a:p>
            <a:pPr algn="just"/>
            <a:r>
              <a:rPr lang="ja-JP" altLang="en-US"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件名を</a:t>
            </a:r>
            <a:r>
              <a:rPr lang="ja-JP" altLang="ja-JP"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「移動工業試験場</a:t>
            </a:r>
            <a:r>
              <a:rPr lang="ja-JP" altLang="en-US"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１</a:t>
            </a:r>
            <a:r>
              <a:rPr lang="ja-JP" altLang="ja-JP"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月</a:t>
            </a:r>
            <a:r>
              <a:rPr lang="en-US" altLang="ja-JP"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12</a:t>
            </a:r>
            <a:r>
              <a:rPr lang="ja-JP" altLang="ja-JP"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日参加申込」として、</a:t>
            </a:r>
            <a:endParaRPr lang="en-US" altLang="ja-JP" sz="1050" dirty="0">
              <a:latin typeface="BIZ UDゴシック" panose="020B0400000000000000" pitchFamily="49" charset="-128"/>
              <a:ea typeface="BIZ UDゴシック" panose="020B0400000000000000" pitchFamily="49" charset="-128"/>
              <a:cs typeface="Times New Roman" panose="02020603050405020304" pitchFamily="18" charset="0"/>
            </a:endParaRPr>
          </a:p>
          <a:p>
            <a:r>
              <a:rPr lang="ja-JP" altLang="en-US" sz="1050" dirty="0">
                <a:latin typeface="BIZ UDゴシック" panose="020B0400000000000000" pitchFamily="49" charset="-128"/>
                <a:ea typeface="BIZ UDゴシック" panose="020B0400000000000000" pitchFamily="49" charset="-128"/>
                <a:cs typeface="Times New Roman" panose="02020603050405020304" pitchFamily="18" charset="0"/>
              </a:rPr>
              <a:t>下記の情報をメールにご記載の上、</a:t>
            </a:r>
            <a:br>
              <a:rPr lang="en-US" altLang="ja-JP" sz="1050" dirty="0">
                <a:latin typeface="BIZ UDゴシック" panose="020B0400000000000000" pitchFamily="49" charset="-128"/>
                <a:ea typeface="BIZ UDゴシック" panose="020B0400000000000000" pitchFamily="49" charset="-128"/>
                <a:cs typeface="Times New Roman" panose="02020603050405020304" pitchFamily="18" charset="0"/>
              </a:rPr>
            </a:br>
            <a:r>
              <a:rPr lang="en-US" altLang="ja-JP" sz="1050" b="1" u="sng" dirty="0" err="1">
                <a:latin typeface="BIZ UDゴシック" panose="020B0400000000000000" pitchFamily="49" charset="-128"/>
                <a:ea typeface="BIZ UDゴシック" panose="020B0400000000000000" pitchFamily="49" charset="-128"/>
                <a:cs typeface="Times New Roman" panose="02020603050405020304" pitchFamily="18" charset="0"/>
              </a:rPr>
              <a:t>iri-shien</a:t>
            </a:r>
            <a:r>
              <a:rPr lang="ja-JP" altLang="en-US" sz="1050" b="1" u="sng"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en-US" altLang="ja-JP" sz="1050" b="1" u="sng" dirty="0">
                <a:latin typeface="BIZ UDゴシック" panose="020B0400000000000000" pitchFamily="49" charset="-128"/>
                <a:ea typeface="BIZ UDゴシック" panose="020B0400000000000000" pitchFamily="49" charset="-128"/>
                <a:cs typeface="Times New Roman" panose="02020603050405020304" pitchFamily="18" charset="0"/>
              </a:rPr>
              <a:t>ml.hro.or.jp</a:t>
            </a:r>
          </a:p>
          <a:p>
            <a:pPr algn="just"/>
            <a:r>
              <a:rPr lang="ja-JP" altLang="en-US" sz="1050" dirty="0">
                <a:latin typeface="BIZ UDゴシック" panose="020B0400000000000000" pitchFamily="49" charset="-128"/>
                <a:ea typeface="BIZ UDゴシック" panose="020B0400000000000000" pitchFamily="49" charset="-128"/>
                <a:cs typeface="Times New Roman" panose="02020603050405020304" pitchFamily="18" charset="0"/>
              </a:rPr>
              <a:t>までお送りください。</a:t>
            </a:r>
            <a:endParaRPr lang="en-US" altLang="ja-JP" sz="105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r>
              <a:rPr lang="ja-JP" altLang="en-US" sz="1050" dirty="0">
                <a:effectLst/>
                <a:latin typeface="BIZ UDゴシック" panose="020B0400000000000000" pitchFamily="49" charset="-128"/>
                <a:ea typeface="BIZ UDゴシック" panose="020B0400000000000000" pitchFamily="49" charset="-128"/>
                <a:cs typeface="Times New Roman" panose="02020603050405020304" pitchFamily="18" charset="0"/>
              </a:rPr>
              <a:t>ＦＡＸの場合は別添ＦＡＸ用申込書を送付願います</a:t>
            </a:r>
            <a:r>
              <a:rPr lang="ja-JP" altLang="en-US" sz="105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05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A6699119-5CB6-06F7-2DF0-D54C42811F8B}"/>
              </a:ext>
            </a:extLst>
          </p:cNvPr>
          <p:cNvSpPr/>
          <p:nvPr/>
        </p:nvSpPr>
        <p:spPr>
          <a:xfrm>
            <a:off x="-16268" y="9011421"/>
            <a:ext cx="6886427" cy="96513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a:extLst>
              <a:ext uri="{FF2B5EF4-FFF2-40B4-BE49-F238E27FC236}">
                <a16:creationId xmlns:a16="http://schemas.microsoft.com/office/drawing/2014/main" id="{4E3CCB0A-AB2F-25C9-53D4-8FA6E05BCC8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15252" y="9245949"/>
            <a:ext cx="1777544" cy="376502"/>
          </a:xfrm>
          <a:prstGeom prst="rect">
            <a:avLst/>
          </a:prstGeom>
        </p:spPr>
      </p:pic>
      <p:sp>
        <p:nvSpPr>
          <p:cNvPr id="17" name="四角形: 角を丸くする 16">
            <a:extLst>
              <a:ext uri="{FF2B5EF4-FFF2-40B4-BE49-F238E27FC236}">
                <a16:creationId xmlns:a16="http://schemas.microsoft.com/office/drawing/2014/main" id="{0FA8B67B-AFD0-65E8-39E0-E3C6CB50C85F}"/>
              </a:ext>
            </a:extLst>
          </p:cNvPr>
          <p:cNvSpPr/>
          <p:nvPr/>
        </p:nvSpPr>
        <p:spPr>
          <a:xfrm>
            <a:off x="102491" y="5558056"/>
            <a:ext cx="2470484" cy="599123"/>
          </a:xfrm>
          <a:prstGeom prst="roundRect">
            <a:avLst/>
          </a:prstGeom>
          <a:solidFill>
            <a:srgbClr val="7030A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BIZ UDゴシック" panose="020B0400000000000000" pitchFamily="49" charset="-128"/>
                <a:ea typeface="BIZ UDゴシック" panose="020B0400000000000000" pitchFamily="49" charset="-128"/>
              </a:rPr>
              <a:t>会場へのアクセス</a:t>
            </a:r>
          </a:p>
        </p:txBody>
      </p:sp>
      <p:sp>
        <p:nvSpPr>
          <p:cNvPr id="23" name="テキスト ボックス 22">
            <a:extLst>
              <a:ext uri="{FF2B5EF4-FFF2-40B4-BE49-F238E27FC236}">
                <a16:creationId xmlns:a16="http://schemas.microsoft.com/office/drawing/2014/main" id="{AA963114-DD36-342B-662D-0AFBDA723BC1}"/>
              </a:ext>
            </a:extLst>
          </p:cNvPr>
          <p:cNvSpPr txBox="1"/>
          <p:nvPr/>
        </p:nvSpPr>
        <p:spPr>
          <a:xfrm>
            <a:off x="186101" y="6214865"/>
            <a:ext cx="2675683" cy="830997"/>
          </a:xfrm>
          <a:prstGeom prst="rect">
            <a:avLst/>
          </a:prstGeom>
          <a:noFill/>
        </p:spPr>
        <p:txBody>
          <a:bodyPr wrap="square">
            <a:spAutoFit/>
          </a:bodyPr>
          <a:lstStyle/>
          <a:p>
            <a:r>
              <a:rPr lang="ja-JP" altLang="en-US" sz="1200" dirty="0">
                <a:latin typeface="BIZ UDゴシック" panose="020B0400000000000000" pitchFamily="49" charset="-128"/>
                <a:ea typeface="BIZ UDゴシック" panose="020B0400000000000000" pitchFamily="49" charset="-128"/>
              </a:rPr>
              <a:t>十勝産業振興センター</a:t>
            </a:r>
            <a:endParaRPr lang="en-US" altLang="ja-JP" sz="1200" dirty="0">
              <a:latin typeface="BIZ UDゴシック" panose="020B0400000000000000" pitchFamily="49" charset="-128"/>
              <a:ea typeface="BIZ UDゴシック" panose="020B0400000000000000" pitchFamily="49" charset="-128"/>
            </a:endParaRPr>
          </a:p>
          <a:p>
            <a:endParaRPr kumimoji="1" lang="en-US" altLang="zh-CN" sz="1200" dirty="0">
              <a:latin typeface="BIZ UDゴシック" panose="020B0400000000000000" pitchFamily="49" charset="-128"/>
              <a:ea typeface="BIZ UDゴシック" panose="020B0400000000000000" pitchFamily="49" charset="-128"/>
            </a:endParaRPr>
          </a:p>
          <a:p>
            <a:r>
              <a:rPr kumimoji="1" lang="zh-CN" altLang="en-US" sz="1200" dirty="0">
                <a:latin typeface="BIZ UDゴシック" panose="020B0400000000000000" pitchFamily="49" charset="-128"/>
                <a:ea typeface="BIZ UDゴシック" panose="020B0400000000000000" pitchFamily="49" charset="-128"/>
              </a:rPr>
              <a:t>帯広市西</a:t>
            </a:r>
            <a:r>
              <a:rPr kumimoji="1" lang="en-US" altLang="zh-CN" sz="1200" dirty="0">
                <a:latin typeface="BIZ UDゴシック" panose="020B0400000000000000" pitchFamily="49" charset="-128"/>
                <a:ea typeface="BIZ UDゴシック" panose="020B0400000000000000" pitchFamily="49" charset="-128"/>
              </a:rPr>
              <a:t>22</a:t>
            </a:r>
            <a:r>
              <a:rPr kumimoji="1" lang="zh-CN" altLang="en-US" sz="1200" dirty="0">
                <a:latin typeface="BIZ UDゴシック" panose="020B0400000000000000" pitchFamily="49" charset="-128"/>
                <a:ea typeface="BIZ UDゴシック" panose="020B0400000000000000" pitchFamily="49" charset="-128"/>
              </a:rPr>
              <a:t>条北</a:t>
            </a:r>
            <a:r>
              <a:rPr kumimoji="1" lang="en-US" altLang="zh-CN" sz="1200" dirty="0">
                <a:latin typeface="BIZ UDゴシック" panose="020B0400000000000000" pitchFamily="49" charset="-128"/>
                <a:ea typeface="BIZ UDゴシック" panose="020B0400000000000000" pitchFamily="49" charset="-128"/>
              </a:rPr>
              <a:t>2</a:t>
            </a:r>
            <a:r>
              <a:rPr kumimoji="1" lang="zh-CN" altLang="en-US" sz="1200" dirty="0">
                <a:latin typeface="BIZ UDゴシック" panose="020B0400000000000000" pitchFamily="49" charset="-128"/>
                <a:ea typeface="BIZ UDゴシック" panose="020B0400000000000000" pitchFamily="49" charset="-128"/>
              </a:rPr>
              <a:t>丁目</a:t>
            </a:r>
            <a:r>
              <a:rPr kumimoji="1" lang="en-US" altLang="zh-CN" sz="1200" dirty="0">
                <a:latin typeface="BIZ UDゴシック" panose="020B0400000000000000" pitchFamily="49" charset="-128"/>
                <a:ea typeface="BIZ UDゴシック" panose="020B0400000000000000" pitchFamily="49" charset="-128"/>
              </a:rPr>
              <a:t>23-9</a:t>
            </a:r>
            <a:r>
              <a:rPr kumimoji="1" lang="ja-JP" altLang="en-US" sz="1200" dirty="0">
                <a:latin typeface="BIZ UDゴシック" panose="020B0400000000000000" pitchFamily="49" charset="-128"/>
                <a:ea typeface="BIZ UDゴシック" panose="020B0400000000000000" pitchFamily="49" charset="-128"/>
              </a:rPr>
              <a:t>　</a:t>
            </a:r>
            <a:endParaRPr kumimoji="1" lang="en-US" altLang="ja-JP" sz="1200" dirty="0">
              <a:latin typeface="BIZ UDゴシック" panose="020B0400000000000000" pitchFamily="49" charset="-128"/>
              <a:ea typeface="BIZ UDゴシック" panose="020B0400000000000000" pitchFamily="49" charset="-128"/>
            </a:endParaRPr>
          </a:p>
          <a:p>
            <a:r>
              <a:rPr lang="en-US" altLang="ja-JP" sz="1200" dirty="0">
                <a:latin typeface="BIZ UDゴシック" panose="020B0400000000000000" pitchFamily="49" charset="-128"/>
                <a:ea typeface="BIZ UDゴシック" panose="020B0400000000000000" pitchFamily="49" charset="-128"/>
              </a:rPr>
              <a:t>TEL</a:t>
            </a:r>
            <a:r>
              <a:rPr lang="ja-JP" altLang="en-US" sz="1200" dirty="0">
                <a:latin typeface="BIZ UDゴシック" panose="020B0400000000000000" pitchFamily="49" charset="-128"/>
                <a:ea typeface="BIZ UDゴシック" panose="020B0400000000000000" pitchFamily="49" charset="-128"/>
              </a:rPr>
              <a:t> </a:t>
            </a:r>
            <a:r>
              <a:rPr lang="en-US" altLang="ja-JP" sz="1200" dirty="0">
                <a:latin typeface="BIZ UDゴシック" panose="020B0400000000000000" pitchFamily="49" charset="-128"/>
                <a:ea typeface="BIZ UDゴシック" panose="020B0400000000000000" pitchFamily="49" charset="-128"/>
              </a:rPr>
              <a:t>0155-38-8808</a:t>
            </a:r>
            <a:r>
              <a:rPr lang="ja-JP" altLang="en-US" sz="1200" dirty="0">
                <a:latin typeface="BIZ UDゴシック" panose="020B0400000000000000" pitchFamily="49" charset="-128"/>
                <a:ea typeface="BIZ UDゴシック" panose="020B0400000000000000" pitchFamily="49" charset="-128"/>
              </a:rPr>
              <a:t>（代表・総務）</a:t>
            </a:r>
          </a:p>
        </p:txBody>
      </p:sp>
      <p:sp>
        <p:nvSpPr>
          <p:cNvPr id="24" name="テキスト ボックス 23">
            <a:extLst>
              <a:ext uri="{FF2B5EF4-FFF2-40B4-BE49-F238E27FC236}">
                <a16:creationId xmlns:a16="http://schemas.microsoft.com/office/drawing/2014/main" id="{93EA0E8A-8B72-68F6-2F35-30722D054751}"/>
              </a:ext>
            </a:extLst>
          </p:cNvPr>
          <p:cNvSpPr txBox="1"/>
          <p:nvPr/>
        </p:nvSpPr>
        <p:spPr>
          <a:xfrm>
            <a:off x="151550" y="7109187"/>
            <a:ext cx="4174874" cy="2031325"/>
          </a:xfrm>
          <a:prstGeom prst="rect">
            <a:avLst/>
          </a:prstGeom>
          <a:noFill/>
        </p:spPr>
        <p:txBody>
          <a:bodyPr wrap="square" rtlCol="0">
            <a:spAutoFit/>
          </a:bodyPr>
          <a:lstStyle/>
          <a:p>
            <a:r>
              <a:rPr lang="ja-JP" altLang="en-US" sz="1050" dirty="0">
                <a:latin typeface="BIZ UDゴシック" panose="020B0400000000000000" pitchFamily="49" charset="-128"/>
                <a:ea typeface="BIZ UDゴシック" panose="020B0400000000000000" pitchFamily="49" charset="-128"/>
              </a:rPr>
              <a:t>十勝バス本社前バス停より東へ徒歩</a:t>
            </a:r>
            <a:r>
              <a:rPr lang="en-US" altLang="ja-JP" sz="1050" dirty="0">
                <a:latin typeface="BIZ UDゴシック" panose="020B0400000000000000" pitchFamily="49" charset="-128"/>
                <a:ea typeface="BIZ UDゴシック" panose="020B0400000000000000" pitchFamily="49" charset="-128"/>
              </a:rPr>
              <a:t>5</a:t>
            </a:r>
            <a:r>
              <a:rPr lang="ja-JP" altLang="en-US" sz="1050" dirty="0">
                <a:latin typeface="BIZ UDゴシック" panose="020B0400000000000000" pitchFamily="49" charset="-128"/>
                <a:ea typeface="BIZ UDゴシック" panose="020B0400000000000000" pitchFamily="49" charset="-128"/>
              </a:rPr>
              <a:t>分</a:t>
            </a:r>
            <a:endParaRPr lang="en-US" altLang="ja-JP" sz="1050" dirty="0">
              <a:latin typeface="BIZ UDゴシック" panose="020B0400000000000000" pitchFamily="49" charset="-128"/>
              <a:ea typeface="BIZ UDゴシック" panose="020B0400000000000000" pitchFamily="49" charset="-128"/>
            </a:endParaRPr>
          </a:p>
          <a:p>
            <a:endParaRPr lang="en-US" altLang="ja-JP" sz="1050" dirty="0">
              <a:latin typeface="BIZ UDゴシック" panose="020B0400000000000000" pitchFamily="49" charset="-128"/>
              <a:ea typeface="BIZ UDゴシック" panose="020B0400000000000000" pitchFamily="49" charset="-128"/>
            </a:endParaRPr>
          </a:p>
          <a:p>
            <a:pPr marL="155575" indent="-155575"/>
            <a:r>
              <a:rPr lang="ja-JP" altLang="en-US" sz="1050" dirty="0">
                <a:latin typeface="BIZ UDゴシック" panose="020B0400000000000000" pitchFamily="49" charset="-128"/>
                <a:ea typeface="BIZ UDゴシック" panose="020B0400000000000000" pitchFamily="49" charset="-128"/>
              </a:rPr>
              <a:t>バス　十勝バス（料金／</a:t>
            </a:r>
            <a:r>
              <a:rPr lang="en-US" altLang="ja-JP" sz="1050" dirty="0">
                <a:latin typeface="BIZ UDゴシック" panose="020B0400000000000000" pitchFamily="49" charset="-128"/>
                <a:ea typeface="BIZ UDゴシック" panose="020B0400000000000000" pitchFamily="49" charset="-128"/>
              </a:rPr>
              <a:t>380</a:t>
            </a:r>
            <a:r>
              <a:rPr lang="ja-JP" altLang="en-US" sz="1050" dirty="0">
                <a:latin typeface="BIZ UDゴシック" panose="020B0400000000000000" pitchFamily="49" charset="-128"/>
                <a:ea typeface="BIZ UDゴシック" panose="020B0400000000000000" pitchFamily="49" charset="-128"/>
              </a:rPr>
              <a:t>円）</a:t>
            </a:r>
          </a:p>
          <a:p>
            <a:pPr marL="155575" indent="-155575"/>
            <a:r>
              <a:rPr lang="ja-JP" altLang="en-US" sz="1050" dirty="0">
                <a:latin typeface="BIZ UDゴシック" panose="020B0400000000000000" pitchFamily="49" charset="-128"/>
                <a:ea typeface="BIZ UDゴシック" panose="020B0400000000000000" pitchFamily="49" charset="-128"/>
              </a:rPr>
              <a:t>① 大空団地線（十勝バス本社行き） 系統番号：</a:t>
            </a:r>
            <a:r>
              <a:rPr lang="en-US" altLang="ja-JP" sz="1050" dirty="0">
                <a:latin typeface="BIZ UDゴシック" panose="020B0400000000000000" pitchFamily="49" charset="-128"/>
                <a:ea typeface="BIZ UDゴシック" panose="020B0400000000000000" pitchFamily="49" charset="-128"/>
              </a:rPr>
              <a:t>70</a:t>
            </a:r>
            <a:br>
              <a:rPr lang="en-US" altLang="ja-JP" sz="1050" dirty="0">
                <a:latin typeface="BIZ UDゴシック" panose="020B0400000000000000" pitchFamily="49" charset="-128"/>
                <a:ea typeface="BIZ UDゴシック" panose="020B0400000000000000" pitchFamily="49" charset="-128"/>
              </a:rPr>
            </a:br>
            <a:r>
              <a:rPr lang="ja-JP" altLang="en-US" sz="1050" dirty="0">
                <a:latin typeface="BIZ UDゴシック" panose="020B0400000000000000" pitchFamily="49" charset="-128"/>
                <a:ea typeface="BIZ UDゴシック" panose="020B0400000000000000" pitchFamily="49" charset="-128"/>
              </a:rPr>
              <a:t>帯広駅バスターミナル ⇒ 十勝バス本社（所要時間 約</a:t>
            </a:r>
            <a:r>
              <a:rPr lang="en-US" altLang="ja-JP" sz="1050" dirty="0">
                <a:latin typeface="BIZ UDゴシック" panose="020B0400000000000000" pitchFamily="49" charset="-128"/>
                <a:ea typeface="BIZ UDゴシック" panose="020B0400000000000000" pitchFamily="49" charset="-128"/>
              </a:rPr>
              <a:t>25</a:t>
            </a:r>
            <a:r>
              <a:rPr lang="ja-JP" altLang="en-US" sz="1050" dirty="0">
                <a:latin typeface="BIZ UDゴシック" panose="020B0400000000000000" pitchFamily="49" charset="-128"/>
                <a:ea typeface="BIZ UDゴシック" panose="020B0400000000000000" pitchFamily="49" charset="-128"/>
              </a:rPr>
              <a:t>分）</a:t>
            </a:r>
          </a:p>
          <a:p>
            <a:pPr marL="155575" indent="-155575"/>
            <a:endParaRPr lang="ja-JP" altLang="en-US" sz="1050" dirty="0">
              <a:latin typeface="BIZ UDゴシック" panose="020B0400000000000000" pitchFamily="49" charset="-128"/>
              <a:ea typeface="BIZ UDゴシック" panose="020B0400000000000000" pitchFamily="49" charset="-128"/>
            </a:endParaRPr>
          </a:p>
          <a:p>
            <a:pPr marL="155575" indent="-155575"/>
            <a:r>
              <a:rPr lang="ja-JP" altLang="en-US" sz="1050" dirty="0">
                <a:latin typeface="BIZ UDゴシック" panose="020B0400000000000000" pitchFamily="49" charset="-128"/>
                <a:ea typeface="BIZ UDゴシック" panose="020B0400000000000000" pitchFamily="49" charset="-128"/>
              </a:rPr>
              <a:t>② 東西循環線（三条高校西帯広局前行き） 系統番号：</a:t>
            </a:r>
            <a:r>
              <a:rPr lang="en-US" altLang="ja-JP" sz="1050" dirty="0">
                <a:latin typeface="BIZ UDゴシック" panose="020B0400000000000000" pitchFamily="49" charset="-128"/>
                <a:ea typeface="BIZ UDゴシック" panose="020B0400000000000000" pitchFamily="49" charset="-128"/>
              </a:rPr>
              <a:t>2</a:t>
            </a:r>
            <a:br>
              <a:rPr lang="en-US" altLang="ja-JP" sz="1050" dirty="0">
                <a:latin typeface="BIZ UDゴシック" panose="020B0400000000000000" pitchFamily="49" charset="-128"/>
                <a:ea typeface="BIZ UDゴシック" panose="020B0400000000000000" pitchFamily="49" charset="-128"/>
              </a:rPr>
            </a:br>
            <a:r>
              <a:rPr lang="ja-JP" altLang="en-US" sz="1050" dirty="0">
                <a:latin typeface="BIZ UDゴシック" panose="020B0400000000000000" pitchFamily="49" charset="-128"/>
                <a:ea typeface="BIZ UDゴシック" panose="020B0400000000000000" pitchFamily="49" charset="-128"/>
              </a:rPr>
              <a:t>帯広駅バスターミナル ⇒ 十勝バス本社（所要時間 約</a:t>
            </a:r>
            <a:r>
              <a:rPr lang="en-US" altLang="ja-JP" sz="1050" dirty="0">
                <a:latin typeface="BIZ UDゴシック" panose="020B0400000000000000" pitchFamily="49" charset="-128"/>
                <a:ea typeface="BIZ UDゴシック" panose="020B0400000000000000" pitchFamily="49" charset="-128"/>
              </a:rPr>
              <a:t>35</a:t>
            </a:r>
            <a:r>
              <a:rPr lang="ja-JP" altLang="en-US" sz="1050" dirty="0">
                <a:latin typeface="BIZ UDゴシック" panose="020B0400000000000000" pitchFamily="49" charset="-128"/>
                <a:ea typeface="BIZ UDゴシック" panose="020B0400000000000000" pitchFamily="49" charset="-128"/>
              </a:rPr>
              <a:t>分）</a:t>
            </a:r>
          </a:p>
          <a:p>
            <a:pPr marL="155575" indent="-155575"/>
            <a:endParaRPr lang="ja-JP" altLang="en-US" sz="1050" dirty="0">
              <a:latin typeface="BIZ UDゴシック" panose="020B0400000000000000" pitchFamily="49" charset="-128"/>
              <a:ea typeface="BIZ UDゴシック" panose="020B0400000000000000" pitchFamily="49" charset="-128"/>
            </a:endParaRPr>
          </a:p>
          <a:p>
            <a:pPr marL="155575" indent="-155575"/>
            <a:r>
              <a:rPr lang="ja-JP" altLang="en-US" sz="1050" dirty="0">
                <a:latin typeface="BIZ UDゴシック" panose="020B0400000000000000" pitchFamily="49" charset="-128"/>
                <a:ea typeface="BIZ UDゴシック" panose="020B0400000000000000" pitchFamily="49" charset="-128"/>
              </a:rPr>
              <a:t>③ 環状線みなみ廻り 系統番号：</a:t>
            </a:r>
            <a:r>
              <a:rPr lang="en-US" altLang="ja-JP" sz="1050" dirty="0">
                <a:latin typeface="BIZ UDゴシック" panose="020B0400000000000000" pitchFamily="49" charset="-128"/>
                <a:ea typeface="BIZ UDゴシック" panose="020B0400000000000000" pitchFamily="49" charset="-128"/>
              </a:rPr>
              <a:t>29</a:t>
            </a:r>
            <a:br>
              <a:rPr lang="en-US" altLang="ja-JP" sz="1050" dirty="0">
                <a:latin typeface="BIZ UDゴシック" panose="020B0400000000000000" pitchFamily="49" charset="-128"/>
                <a:ea typeface="BIZ UDゴシック" panose="020B0400000000000000" pitchFamily="49" charset="-128"/>
              </a:rPr>
            </a:br>
            <a:r>
              <a:rPr lang="ja-JP" altLang="en-US" sz="1050" dirty="0">
                <a:latin typeface="BIZ UDゴシック" panose="020B0400000000000000" pitchFamily="49" charset="-128"/>
                <a:ea typeface="BIZ UDゴシック" panose="020B0400000000000000" pitchFamily="49" charset="-128"/>
              </a:rPr>
              <a:t>帯広駅バスターミナル ⇒ 十勝バス本社（所要時間 約</a:t>
            </a:r>
            <a:r>
              <a:rPr lang="en-US" altLang="ja-JP" sz="1050" dirty="0">
                <a:latin typeface="BIZ UDゴシック" panose="020B0400000000000000" pitchFamily="49" charset="-128"/>
                <a:ea typeface="BIZ UDゴシック" panose="020B0400000000000000" pitchFamily="49" charset="-128"/>
              </a:rPr>
              <a:t>34</a:t>
            </a:r>
            <a:r>
              <a:rPr lang="ja-JP" altLang="en-US" sz="1050" dirty="0">
                <a:latin typeface="BIZ UDゴシック" panose="020B0400000000000000" pitchFamily="49" charset="-128"/>
                <a:ea typeface="BIZ UDゴシック" panose="020B0400000000000000" pitchFamily="49" charset="-128"/>
              </a:rPr>
              <a:t>分）</a:t>
            </a:r>
          </a:p>
          <a:p>
            <a:pPr marL="180975" indent="-180975"/>
            <a:endParaRPr lang="ja-JP" altLang="en-US" sz="1050" dirty="0">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a16="http://schemas.microsoft.com/office/drawing/2014/main" id="{11309647-71AC-9DBD-CFC9-80A736DE5F0F}"/>
              </a:ext>
            </a:extLst>
          </p:cNvPr>
          <p:cNvSpPr txBox="1"/>
          <p:nvPr/>
        </p:nvSpPr>
        <p:spPr>
          <a:xfrm>
            <a:off x="2174824" y="4494862"/>
            <a:ext cx="4340628" cy="815608"/>
          </a:xfrm>
          <a:prstGeom prst="rect">
            <a:avLst/>
          </a:prstGeom>
          <a:noFill/>
        </p:spPr>
        <p:txBody>
          <a:bodyPr wrap="square" rtlCol="0">
            <a:spAutoFit/>
          </a:bodyPr>
          <a:lstStyle/>
          <a:p>
            <a:r>
              <a:rPr lang="ja-JP" altLang="en-US" sz="1400" b="1" dirty="0">
                <a:solidFill>
                  <a:srgbClr val="F18BEA"/>
                </a:solidFill>
                <a:latin typeface="ＭＳ ゴシック" panose="020B0609070205080204" pitchFamily="49" charset="-128"/>
                <a:ea typeface="ＭＳ ゴシック" panose="020B0609070205080204" pitchFamily="49" charset="-128"/>
              </a:rPr>
              <a:t> </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BIZ UDゴシック" panose="020B0400000000000000" pitchFamily="49" charset="-128"/>
                <a:ea typeface="BIZ UDゴシック" panose="020B0400000000000000" pitchFamily="49" charset="-128"/>
              </a:rPr>
              <a:t>地独</a:t>
            </a:r>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北海道立総合研究機構産業技術　</a:t>
            </a:r>
            <a:endParaRPr lang="en-US" altLang="ja-JP" sz="1100" dirty="0">
              <a:latin typeface="BIZ UDゴシック" panose="020B0400000000000000" pitchFamily="49" charset="-128"/>
              <a:ea typeface="BIZ UDゴシック" panose="020B0400000000000000" pitchFamily="49" charset="-128"/>
            </a:endParaRPr>
          </a:p>
          <a:p>
            <a:pPr indent="88900"/>
            <a:r>
              <a:rPr lang="ja-JP" altLang="en-US" sz="1100" dirty="0">
                <a:latin typeface="BIZ UDゴシック" panose="020B0400000000000000" pitchFamily="49" charset="-128"/>
                <a:ea typeface="BIZ UDゴシック" panose="020B0400000000000000" pitchFamily="49" charset="-128"/>
              </a:rPr>
              <a:t>環境研究本部　ものづくり支援センター　担当 難波（なんば）</a:t>
            </a:r>
          </a:p>
          <a:p>
            <a:pPr indent="88900"/>
            <a:r>
              <a:rPr lang="ja-JP" altLang="en-US" sz="1100" dirty="0">
                <a:latin typeface="BIZ UDゴシック" panose="020B0400000000000000" pitchFamily="49" charset="-128"/>
                <a:ea typeface="BIZ UDゴシック" panose="020B0400000000000000" pitchFamily="49" charset="-128"/>
              </a:rPr>
              <a:t>メール </a:t>
            </a:r>
            <a:r>
              <a:rPr lang="en-US" altLang="ja-JP" sz="1100" b="1" dirty="0" err="1">
                <a:latin typeface="BIZ UDゴシック" panose="020B0400000000000000" pitchFamily="49" charset="-128"/>
                <a:ea typeface="BIZ UDゴシック" panose="020B0400000000000000" pitchFamily="49" charset="-128"/>
              </a:rPr>
              <a:t>iri-shien</a:t>
            </a:r>
            <a:r>
              <a:rPr lang="ja-JP" altLang="en-US" sz="1100" b="1" dirty="0">
                <a:latin typeface="BIZ UDゴシック" panose="020B0400000000000000" pitchFamily="49" charset="-128"/>
                <a:ea typeface="BIZ UDゴシック" panose="020B0400000000000000" pitchFamily="49" charset="-128"/>
              </a:rPr>
              <a:t>＠</a:t>
            </a:r>
            <a:r>
              <a:rPr lang="en-US" altLang="ja-JP" sz="1100" b="1" dirty="0">
                <a:latin typeface="BIZ UDゴシック" panose="020B0400000000000000" pitchFamily="49" charset="-128"/>
                <a:ea typeface="BIZ UDゴシック" panose="020B0400000000000000" pitchFamily="49" charset="-128"/>
              </a:rPr>
              <a:t>ml.hro.or.jp</a:t>
            </a:r>
            <a:r>
              <a:rPr lang="ja-JP" altLang="en-US" sz="1100" b="1" dirty="0">
                <a:latin typeface="BIZ UDゴシック" panose="020B0400000000000000" pitchFamily="49" charset="-128"/>
                <a:ea typeface="BIZ UDゴシック" panose="020B0400000000000000" pitchFamily="49" charset="-128"/>
              </a:rPr>
              <a:t>　</a:t>
            </a:r>
          </a:p>
          <a:p>
            <a:pPr indent="88900"/>
            <a:r>
              <a:rPr lang="ja-JP" altLang="en-US" sz="1100" dirty="0">
                <a:latin typeface="BIZ UDゴシック" panose="020B0400000000000000" pitchFamily="49" charset="-128"/>
                <a:ea typeface="BIZ UDゴシック" panose="020B0400000000000000" pitchFamily="49" charset="-128"/>
              </a:rPr>
              <a:t>電話番号 </a:t>
            </a:r>
            <a:r>
              <a:rPr lang="en-US" altLang="ja-JP" sz="1100" dirty="0">
                <a:latin typeface="BIZ UDゴシック" panose="020B0400000000000000" pitchFamily="49" charset="-128"/>
                <a:ea typeface="BIZ UDゴシック" panose="020B0400000000000000" pitchFamily="49" charset="-128"/>
              </a:rPr>
              <a:t>011-747-2354</a:t>
            </a:r>
            <a:r>
              <a:rPr lang="ja-JP" altLang="en-US" sz="1100" dirty="0">
                <a:latin typeface="BIZ UDゴシック" panose="020B0400000000000000" pitchFamily="49" charset="-128"/>
                <a:ea typeface="BIZ UDゴシック" panose="020B0400000000000000" pitchFamily="49" charset="-128"/>
              </a:rPr>
              <a:t>　</a:t>
            </a:r>
            <a:r>
              <a:rPr lang="en-US" altLang="ja-JP" sz="1100" dirty="0">
                <a:latin typeface="BIZ UDゴシック" panose="020B0400000000000000" pitchFamily="49" charset="-128"/>
                <a:ea typeface="BIZ UDゴシック" panose="020B0400000000000000" pitchFamily="49" charset="-128"/>
              </a:rPr>
              <a:t>FAX</a:t>
            </a:r>
            <a:r>
              <a:rPr lang="ja-JP" altLang="en-US" sz="1100" dirty="0">
                <a:latin typeface="BIZ UDゴシック" panose="020B0400000000000000" pitchFamily="49" charset="-128"/>
                <a:ea typeface="BIZ UDゴシック" panose="020B0400000000000000" pitchFamily="49" charset="-128"/>
              </a:rPr>
              <a:t> </a:t>
            </a:r>
            <a:r>
              <a:rPr lang="en-US" altLang="ja-JP" sz="1100" dirty="0">
                <a:latin typeface="BIZ UDゴシック" panose="020B0400000000000000" pitchFamily="49" charset="-128"/>
                <a:ea typeface="BIZ UDゴシック" panose="020B0400000000000000" pitchFamily="49" charset="-128"/>
              </a:rPr>
              <a:t>011-726-4057</a:t>
            </a:r>
          </a:p>
        </p:txBody>
      </p:sp>
      <p:sp>
        <p:nvSpPr>
          <p:cNvPr id="28" name="正方形/長方形 27">
            <a:extLst>
              <a:ext uri="{FF2B5EF4-FFF2-40B4-BE49-F238E27FC236}">
                <a16:creationId xmlns:a16="http://schemas.microsoft.com/office/drawing/2014/main" id="{48F5AC75-65FC-65DE-120E-0897E7671340}"/>
              </a:ext>
            </a:extLst>
          </p:cNvPr>
          <p:cNvSpPr/>
          <p:nvPr/>
        </p:nvSpPr>
        <p:spPr>
          <a:xfrm>
            <a:off x="209902" y="4734236"/>
            <a:ext cx="2045753" cy="338554"/>
          </a:xfrm>
          <a:prstGeom prst="rect">
            <a:avLst/>
          </a:prstGeom>
        </p:spPr>
        <p:txBody>
          <a:bodyPr wrap="none">
            <a:spAutoFit/>
          </a:bodyPr>
          <a:lstStyle/>
          <a:p>
            <a:r>
              <a:rPr lang="en-US" altLang="ja-JP" sz="1600" b="1" dirty="0">
                <a:latin typeface="BIZ UDゴシック" panose="020B0400000000000000" pitchFamily="49" charset="-128"/>
                <a:ea typeface="BIZ UDゴシック" panose="020B0400000000000000" pitchFamily="49" charset="-128"/>
              </a:rPr>
              <a:t>【</a:t>
            </a:r>
            <a:r>
              <a:rPr lang="ja-JP" altLang="en-US" sz="1600" b="1" dirty="0">
                <a:latin typeface="BIZ UDゴシック" panose="020B0400000000000000" pitchFamily="49" charset="-128"/>
                <a:ea typeface="BIZ UDゴシック" panose="020B0400000000000000" pitchFamily="49" charset="-128"/>
              </a:rPr>
              <a:t>お問い合わせ先</a:t>
            </a:r>
            <a:r>
              <a:rPr lang="en-US" altLang="ja-JP" sz="1600" b="1" dirty="0">
                <a:latin typeface="BIZ UDゴシック" panose="020B0400000000000000" pitchFamily="49" charset="-128"/>
                <a:ea typeface="BIZ UDゴシック" panose="020B0400000000000000" pitchFamily="49" charset="-128"/>
              </a:rPr>
              <a:t>】</a:t>
            </a:r>
          </a:p>
        </p:txBody>
      </p:sp>
      <p:pic>
        <p:nvPicPr>
          <p:cNvPr id="15" name="図 14">
            <a:extLst>
              <a:ext uri="{FF2B5EF4-FFF2-40B4-BE49-F238E27FC236}">
                <a16:creationId xmlns:a16="http://schemas.microsoft.com/office/drawing/2014/main" id="{B59031B4-98ED-3856-60E7-606C69E6DFE0}"/>
              </a:ext>
            </a:extLst>
          </p:cNvPr>
          <p:cNvPicPr>
            <a:picLocks noChangeAspect="1"/>
          </p:cNvPicPr>
          <p:nvPr/>
        </p:nvPicPr>
        <p:blipFill>
          <a:blip r:embed="rId3"/>
          <a:stretch>
            <a:fillRect/>
          </a:stretch>
        </p:blipFill>
        <p:spPr>
          <a:xfrm>
            <a:off x="3442953" y="5513416"/>
            <a:ext cx="3266324" cy="2268055"/>
          </a:xfrm>
          <a:prstGeom prst="rect">
            <a:avLst/>
          </a:prstGeom>
        </p:spPr>
      </p:pic>
      <p:pic>
        <p:nvPicPr>
          <p:cNvPr id="9" name="図 8">
            <a:extLst>
              <a:ext uri="{FF2B5EF4-FFF2-40B4-BE49-F238E27FC236}">
                <a16:creationId xmlns:a16="http://schemas.microsoft.com/office/drawing/2014/main" id="{8B5169B0-4982-F4B2-55C0-8A243B16DAE7}"/>
              </a:ext>
            </a:extLst>
          </p:cNvPr>
          <p:cNvPicPr>
            <a:picLocks noChangeAspect="1"/>
          </p:cNvPicPr>
          <p:nvPr/>
        </p:nvPicPr>
        <p:blipFill>
          <a:blip r:embed="rId4"/>
          <a:stretch>
            <a:fillRect/>
          </a:stretch>
        </p:blipFill>
        <p:spPr>
          <a:xfrm>
            <a:off x="219461" y="1831105"/>
            <a:ext cx="1176365" cy="1176365"/>
          </a:xfrm>
          <a:prstGeom prst="rect">
            <a:avLst/>
          </a:prstGeom>
        </p:spPr>
      </p:pic>
      <p:sp>
        <p:nvSpPr>
          <p:cNvPr id="8" name="テキスト ボックス 7">
            <a:extLst>
              <a:ext uri="{FF2B5EF4-FFF2-40B4-BE49-F238E27FC236}">
                <a16:creationId xmlns:a16="http://schemas.microsoft.com/office/drawing/2014/main" id="{CBCD32B9-E726-7C3B-FD7C-EC3F4C2EA386}"/>
              </a:ext>
            </a:extLst>
          </p:cNvPr>
          <p:cNvSpPr txBox="1"/>
          <p:nvPr/>
        </p:nvSpPr>
        <p:spPr>
          <a:xfrm>
            <a:off x="132488" y="2965068"/>
            <a:ext cx="3444656" cy="276999"/>
          </a:xfrm>
          <a:prstGeom prst="rect">
            <a:avLst/>
          </a:prstGeom>
          <a:noFill/>
        </p:spPr>
        <p:txBody>
          <a:bodyPr wrap="square">
            <a:spAutoFit/>
          </a:bodyPr>
          <a:lstStyle/>
          <a:p>
            <a:r>
              <a:rPr lang="en-US" altLang="ja-JP" sz="1200" dirty="0">
                <a:hlinkClick r:id="rId5"/>
              </a:rPr>
              <a:t>https://forms.gle/feXUFTJc6bfq8P5U9</a:t>
            </a:r>
            <a:endParaRPr lang="ja-JP" altLang="en-US" sz="1200" dirty="0"/>
          </a:p>
        </p:txBody>
      </p:sp>
    </p:spTree>
    <p:extLst>
      <p:ext uri="{BB962C8B-B14F-4D97-AF65-F5344CB8AC3E}">
        <p14:creationId xmlns:p14="http://schemas.microsoft.com/office/powerpoint/2010/main" val="19397178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429</TotalTime>
  <Words>592</Words>
  <Application>Microsoft Office PowerPoint</Application>
  <PresentationFormat>A4 210 x 297 mm</PresentationFormat>
  <Paragraphs>64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UDゴシック</vt:lpstr>
      <vt:lpstr>ＭＳ ゴシック</vt:lpstr>
      <vt:lpstr>UD デジタル 教科書体 NP-B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難波　七海</dc:creator>
  <cp:lastModifiedBy>難波　七海</cp:lastModifiedBy>
  <cp:revision>109</cp:revision>
  <cp:lastPrinted>2023-10-19T05:09:22Z</cp:lastPrinted>
  <dcterms:created xsi:type="dcterms:W3CDTF">2023-09-07T00:59:35Z</dcterms:created>
  <dcterms:modified xsi:type="dcterms:W3CDTF">2023-12-12T00:29:25Z</dcterms:modified>
</cp:coreProperties>
</file>